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72" r:id="rId5"/>
    <p:sldId id="257" r:id="rId6"/>
    <p:sldId id="258" r:id="rId7"/>
    <p:sldId id="260" r:id="rId8"/>
    <p:sldId id="261" r:id="rId9"/>
    <p:sldId id="263" r:id="rId10"/>
    <p:sldId id="283" r:id="rId11"/>
    <p:sldId id="289" r:id="rId12"/>
    <p:sldId id="265" r:id="rId13"/>
    <p:sldId id="268" r:id="rId14"/>
    <p:sldId id="284" r:id="rId15"/>
    <p:sldId id="271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8060"/>
    <a:srgbClr val="E0CEC2"/>
    <a:srgbClr val="C8A791"/>
    <a:srgbClr val="DAC4B5"/>
    <a:srgbClr val="B2B2B2"/>
    <a:srgbClr val="202020"/>
    <a:srgbClr val="323232"/>
    <a:srgbClr val="CC33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[工作簿1]Sheet5!数据透视表3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900312532791253"/>
          <c:y val="0.180255753587582"/>
          <c:w val="0.873734694843312"/>
          <c:h val="0.686161352212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[工作簿1]Sheet5!$B$3</c:f>
              <c:strCache>
                <c:ptCount val="1"/>
                <c:pt idx="0">
                  <c:v>汇总</c:v>
                </c:pt>
              </c:strCache>
            </c:strRef>
          </c:tx>
          <c:spPr>
            <a:pattFill prst="ltUpDiag">
              <a:fgClr>
                <a:schemeClr val="accent2">
                  <a:lumMod val="60000"/>
                  <a:lumOff val="40000"/>
                </a:schemeClr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numFmt formatCode="General" sourceLinked="1"/>
            <c:spPr>
              <a:solidFill>
                <a:schemeClr val="accent2">
                  <a:lumMod val="75000"/>
                  <a:alpha val="25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[工作簿1]Sheet5!$A$4:$A$11</c:f>
              <c:numCache>
                <c:formatCode>General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[工作簿1]Sheet5!$B$4:$B$11</c:f>
              <c:numCache>
                <c:formatCode>General</c:formatCode>
                <c:ptCount val="7"/>
                <c:pt idx="0">
                  <c:v>176.8</c:v>
                </c:pt>
                <c:pt idx="1">
                  <c:v>201.552</c:v>
                </c:pt>
                <c:pt idx="2">
                  <c:v>229.76928</c:v>
                </c:pt>
                <c:pt idx="3">
                  <c:v>261.9369792</c:v>
                </c:pt>
                <c:pt idx="4">
                  <c:v>298.608156288</c:v>
                </c:pt>
                <c:pt idx="5">
                  <c:v>340.41329816832</c:v>
                </c:pt>
                <c:pt idx="6">
                  <c:v>388.071159911885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577355368"/>
        <c:axId val="738565470"/>
      </c:barChart>
      <c:catAx>
        <c:axId val="5773553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noFill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</a:p>
        </c:txPr>
        <c:crossAx val="738565470"/>
        <c:crosses val="autoZero"/>
        <c:auto val="1"/>
        <c:lblAlgn val="ctr"/>
        <c:lblOffset val="100"/>
        <c:noMultiLvlLbl val="0"/>
      </c:catAx>
      <c:valAx>
        <c:axId val="73856547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</a:p>
        </c:txPr>
        <c:crossAx val="5773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50000"/>
        <a:alpha val="20000"/>
      </a:schemeClr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Bio-synthetic Fur</a:t>
            </a:r>
            <a:endParaRPr lang="en-US" altLang="zh-CN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Presented by Gu Hongbin</a:t>
            </a:r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anthonyguhongbin@outlook.com</a:t>
            </a:r>
            <a:endParaRPr lang="en-US" altLang="zh-CN" dirty="0">
              <a:latin typeface="+mn-lt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84810" y="0"/>
            <a:ext cx="3861435" cy="2186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595" y="0"/>
            <a:ext cx="2913380" cy="1939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45" y="4921885"/>
            <a:ext cx="2914015" cy="193929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8950325" y="0"/>
            <a:ext cx="2799715" cy="2597785"/>
          </a:xfrm>
          <a:prstGeom prst="rect">
            <a:avLst/>
          </a:prstGeom>
        </p:spPr>
      </p:pic>
      <p:pic>
        <p:nvPicPr>
          <p:cNvPr id="8" name="图片 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054975" y="4671060"/>
            <a:ext cx="3695065" cy="218694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91160" y="4260215"/>
            <a:ext cx="2799715" cy="25977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3230" y="2456815"/>
            <a:ext cx="2913380" cy="194246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2456815"/>
            <a:ext cx="2912400" cy="194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Operation Plan-Cooperation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54835"/>
            <a:ext cx="5600065" cy="3702685"/>
          </a:xfrm>
        </p:spPr>
        <p:txBody>
          <a:bodyPr>
            <a:noAutofit/>
          </a:bodyPr>
          <a:p>
            <a:r>
              <a:rPr lang="en-US" altLang="zh-CN" sz="1400"/>
              <a:t>R&amp;D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Collaborating with Dr. Chandran’s KC LAB (Columbia University) &amp; ARM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We have a verbal commitment, and have already started implementing the first steps of an estimated 2-year collaboration period.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Dr. Kartik Chandran is the professor of Earth and Environment Engineering in Columbia University.</a:t>
            </a:r>
            <a:endParaRPr lang="en-US" altLang="zh-CN" sz="1400"/>
          </a:p>
          <a:p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Manufacture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>
                <a:sym typeface="+mn-ea"/>
              </a:rPr>
              <a:t>OFY LTD as an authorized production base was originally one of the most consistent quality-controlled factories in the fur industry in China</a:t>
            </a:r>
            <a:endParaRPr lang="en-US" altLang="zh-CN" sz="1400">
              <a:sym typeface="+mn-ea"/>
            </a:endParaRPr>
          </a:p>
          <a:p>
            <a:pPr marL="0" indent="0">
              <a:buNone/>
            </a:pPr>
            <a:r>
              <a:rPr lang="en-US" altLang="zh-CN" sz="1400">
                <a:sym typeface="+mn-ea"/>
              </a:rPr>
              <a:t>We are also collaborating with Yingdak Group (cooperated enterprise with OFY), the most influential capital investment firm in the Beijing-Tianjin-Hebei region.</a:t>
            </a:r>
            <a:endParaRPr lang="en-US" altLang="zh-CN" sz="1400">
              <a:sym typeface="+mn-ea"/>
            </a:endParaRPr>
          </a:p>
          <a:p>
            <a:pPr marL="0" indent="0">
              <a:buNone/>
            </a:pPr>
            <a:endParaRPr lang="en-US" altLang="zh-CN" sz="14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1945" y="1575435"/>
            <a:ext cx="1888490" cy="184721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45" y="4231640"/>
            <a:ext cx="1332865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4231640"/>
            <a:ext cx="177927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3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085" y="4231640"/>
            <a:ext cx="1779905" cy="132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650" y="2139950"/>
            <a:ext cx="3101340" cy="717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Operation Plan-Location &amp; Personnel</a:t>
            </a:r>
            <a:endParaRPr lang="en-US" altLang="zh-CN"/>
          </a:p>
        </p:txBody>
      </p:sp>
      <p:pic>
        <p:nvPicPr>
          <p:cNvPr id="16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580" y="1830705"/>
            <a:ext cx="2792095" cy="126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9"/>
          <p:cNvPicPr>
            <a:picLocks noChangeAspect="1"/>
          </p:cNvPicPr>
          <p:nvPr/>
        </p:nvPicPr>
        <p:blipFill>
          <a:blip r:embed="rId2"/>
          <a:srcRect r="16903" b="16974"/>
          <a:stretch>
            <a:fillRect/>
          </a:stretch>
        </p:blipFill>
        <p:spPr>
          <a:xfrm>
            <a:off x="703580" y="3766185"/>
            <a:ext cx="2791460" cy="1261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544570" y="1953895"/>
            <a:ext cx="2436495" cy="101473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KC LAB, Columbia University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R&amp;D Center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Mature Technology 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&amp; Talent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44570" y="3890010"/>
            <a:ext cx="2436495" cy="101473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Ningbo, China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Mass Production Base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Complete Supply Chain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High Manufacturing Efficiency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3"/>
          <a:srcRect t="4279" b="19283"/>
          <a:stretch>
            <a:fillRect/>
          </a:stretch>
        </p:blipFill>
        <p:spPr>
          <a:xfrm>
            <a:off x="8098155" y="1709420"/>
            <a:ext cx="1777365" cy="17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4"/>
          <a:srcRect t="9870" b="21044"/>
          <a:stretch>
            <a:fillRect/>
          </a:stretch>
        </p:blipFill>
        <p:spPr>
          <a:xfrm>
            <a:off x="10015220" y="1709420"/>
            <a:ext cx="1777365" cy="17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5"/>
          <a:srcRect l="14132" t="6545" r="14604" b="7088"/>
          <a:stretch>
            <a:fillRect/>
          </a:stretch>
        </p:blipFill>
        <p:spPr>
          <a:xfrm>
            <a:off x="6141720" y="1709420"/>
            <a:ext cx="177736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149975" y="3580765"/>
            <a:ext cx="1777365" cy="156845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Gu Hongbin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C</a:t>
            </a:r>
            <a:r>
              <a:rPr lang="en-US" altLang="zh-CN" sz="1200" b="1">
                <a:solidFill>
                  <a:schemeClr val="bg1"/>
                </a:solidFill>
              </a:rPr>
              <a:t>hef Planner Concept Maker &amp; 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Program Founder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Master in CSM in progress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96885" y="3580765"/>
            <a:ext cx="1777365" cy="156845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Zhou Kangzhe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General Technical Advisor &amp; R&amp;D Director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PhD in Columbia in progress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15220" y="3580765"/>
            <a:ext cx="1777365" cy="156845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Li Chang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Project Financial Director  &amp; Strategy Advisor</a:t>
            </a:r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endParaRPr lang="en-US" altLang="zh-CN" sz="1200" b="1">
              <a:solidFill>
                <a:schemeClr val="bg1"/>
              </a:solidFill>
            </a:endParaRPr>
          </a:p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Master in Oxford in progress</a:t>
            </a:r>
            <a:endParaRPr lang="en-US" altLang="zh-CN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Operation Plan-Stonemile</a:t>
            </a:r>
            <a:endParaRPr lang="en-US" altLang="zh-CN"/>
          </a:p>
        </p:txBody>
      </p:sp>
      <p:pic>
        <p:nvPicPr>
          <p:cNvPr id="6" name="图片 5" descr="受通-（发明）-半生物合成皮草及其制备方法-顾泓斌-2944X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450" y="1583690"/>
            <a:ext cx="3186430" cy="4505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870" y="1584325"/>
            <a:ext cx="3186430" cy="45059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7700" y="3237865"/>
            <a:ext cx="43827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Patent Approval (First Trial) in China Mainland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On track to complete the </a:t>
            </a:r>
            <a:r>
              <a:rPr lang="en-US" altLang="zh-CN"/>
              <a:t>cell culture programme this year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Call for Collaboration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515600" cy="4351338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zh-CN" sz="2400"/>
              <a:t>Investors</a:t>
            </a:r>
            <a:endParaRPr lang="en-US" altLang="zh-CN" sz="2400"/>
          </a:p>
          <a:p>
            <a:r>
              <a:rPr lang="en-US" altLang="zh-CN" sz="2400"/>
              <a:t>We seek $250,000 shortfall in funding for the R&amp;D phase.</a:t>
            </a:r>
            <a:endParaRPr lang="en-US" altLang="zh-CN" sz="2400"/>
          </a:p>
          <a:p>
            <a:r>
              <a:rPr lang="en-US" altLang="zh-CN" sz="2400"/>
              <a:t>Opportunities for subsequent investment in mass production and future technical collaboration.</a:t>
            </a:r>
            <a:endParaRPr lang="en-US" altLang="zh-CN" sz="2400"/>
          </a:p>
          <a:p>
            <a:r>
              <a:rPr lang="en-US" altLang="zh-CN" sz="2400"/>
              <a:t>Return: 5% income right（mainly including patent revenue and product revenue) and a right of first refusal on subsequent investments.</a:t>
            </a:r>
            <a:endParaRPr lang="en-US" altLang="zh-CN" sz="2400"/>
          </a:p>
          <a:p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Brands</a:t>
            </a:r>
            <a:endParaRPr lang="en-US" altLang="zh-CN" sz="2400"/>
          </a:p>
          <a:p>
            <a:r>
              <a:rPr lang="en-US" altLang="zh-CN" sz="2400"/>
              <a:t>We seek collaboration with luxury brands in the application of bio-synthetic fur, and channels for promotion and retail.</a:t>
            </a:r>
            <a:endParaRPr lang="en-US" altLang="zh-CN" sz="2400"/>
          </a:p>
          <a:p>
            <a:r>
              <a:rPr lang="en-US" altLang="zh-CN" sz="2400"/>
              <a:t>Return: Sharing patents rights and exclusive 5-10 year supply guarantee for mass production.</a:t>
            </a:r>
            <a:endParaRPr lang="en-US" altLang="zh-CN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572770" y="2332355"/>
            <a:ext cx="6258560" cy="2193290"/>
            <a:chOff x="4672" y="3673"/>
            <a:chExt cx="9856" cy="3454"/>
          </a:xfrm>
        </p:grpSpPr>
        <p:grpSp>
          <p:nvGrpSpPr>
            <p:cNvPr id="11" name="组合 10"/>
            <p:cNvGrpSpPr/>
            <p:nvPr/>
          </p:nvGrpSpPr>
          <p:grpSpPr>
            <a:xfrm>
              <a:off x="4673" y="3673"/>
              <a:ext cx="9855" cy="3455"/>
              <a:chOff x="2653" y="3667"/>
              <a:chExt cx="9855" cy="3455"/>
            </a:xfrm>
          </p:grpSpPr>
          <p:pic>
            <p:nvPicPr>
              <p:cNvPr id="8" name="图片 7"/>
              <p:cNvPicPr preferRelativeResize="0"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690" y="3678"/>
                <a:ext cx="5819" cy="3444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53" y="3667"/>
                <a:ext cx="5818" cy="3455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4672" y="4795"/>
              <a:ext cx="9856" cy="1210"/>
            </a:xfrm>
            <a:prstGeom prst="rect">
              <a:avLst/>
            </a:prstGeom>
            <a:solidFill>
              <a:schemeClr val="accent2">
                <a:lumMod val="50000"/>
                <a:alpha val="4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4400">
                  <a:solidFill>
                    <a:schemeClr val="bg1"/>
                  </a:solidFill>
                </a:rPr>
                <a:t>Bio-synthetic Fur</a:t>
              </a:r>
              <a:endParaRPr lang="en-US" altLang="zh-CN" sz="440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459345" y="1149350"/>
            <a:ext cx="3693795" cy="52197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</a:rPr>
              <a:t>Executive Summary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8710" y="1943100"/>
            <a:ext cx="3694430" cy="953135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</a:rPr>
              <a:t>Product &amp; Methodology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59345" y="4011930"/>
            <a:ext cx="3694430" cy="52197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</a:rPr>
              <a:t>Operation Plan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58075" y="4855845"/>
            <a:ext cx="3694430" cy="52197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</a:rPr>
              <a:t>Finance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57758" y="3168015"/>
            <a:ext cx="3695065" cy="52197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</a:rPr>
              <a:t>Market</a:t>
            </a:r>
            <a:endParaRPr lang="en-US" altLang="zh-CN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Executive Summary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l"/>
            <a:r>
              <a:rPr lang="en-US" altLang="zh-CN" sz="1900"/>
              <a:t>The fur industry is in urgent need of change due to environmental and animal protection concerns.</a:t>
            </a:r>
            <a:endParaRPr lang="en-US" altLang="zh-CN" sz="1900"/>
          </a:p>
          <a:p>
            <a:pPr algn="l"/>
            <a:r>
              <a:rPr lang="en-US" altLang="zh-CN" sz="1900"/>
              <a:t>We are using</a:t>
            </a:r>
            <a:r>
              <a:rPr lang="en-US" altLang="zh-CN" sz="1900" b="1"/>
              <a:t> iPSCs &amp; Immortalized Cell Line</a:t>
            </a:r>
            <a:r>
              <a:rPr lang="en-US" altLang="zh-CN" sz="1900"/>
              <a:t> technology to create a revolutionary new product: Bio-synthetic Fur.</a:t>
            </a:r>
            <a:endParaRPr lang="en-US" altLang="zh-CN" sz="1900"/>
          </a:p>
          <a:p>
            <a:pPr algn="l"/>
            <a:r>
              <a:rPr lang="en-US" altLang="zh-CN" sz="1900"/>
              <a:t>Bio-synthetic Fur is an alternative to both genuine and faux fur.</a:t>
            </a:r>
            <a:endParaRPr lang="en-US" altLang="zh-CN" sz="1900"/>
          </a:p>
          <a:p>
            <a:pPr algn="l"/>
            <a:r>
              <a:rPr lang="en-US" altLang="zh-CN" sz="1900"/>
              <a:t>This new ecological and ethical product will address the main existing ‘pain points’ of the fur industry, and rekindle customer interest in this oldest garment material.</a:t>
            </a:r>
            <a:endParaRPr lang="en-US" altLang="zh-CN" sz="1900"/>
          </a:p>
        </p:txBody>
      </p:sp>
      <p:grpSp>
        <p:nvGrpSpPr>
          <p:cNvPr id="9" name="组合 8"/>
          <p:cNvGrpSpPr/>
          <p:nvPr/>
        </p:nvGrpSpPr>
        <p:grpSpPr>
          <a:xfrm>
            <a:off x="3686175" y="4473575"/>
            <a:ext cx="4438015" cy="1972310"/>
            <a:chOff x="5438" y="6859"/>
            <a:chExt cx="7844" cy="36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38" y="6860"/>
              <a:ext cx="4858" cy="363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alphaModFix amt="67000"/>
            </a:blip>
            <a:stretch>
              <a:fillRect/>
            </a:stretch>
          </p:blipFill>
          <p:spPr>
            <a:xfrm>
              <a:off x="8318" y="6859"/>
              <a:ext cx="4964" cy="364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895090" y="5106035"/>
            <a:ext cx="3961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BIO-SYNTHETIC FUR</a:t>
            </a:r>
            <a:endParaRPr lang="en-US" altLang="zh-CN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Product &amp; Methodology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000" b="1"/>
              <a:t>Semi Bio-synthetic</a:t>
            </a:r>
            <a:endParaRPr lang="en-US" altLang="zh-CN" sz="2000" b="1"/>
          </a:p>
          <a:p>
            <a:pPr marL="0" indent="0">
              <a:buNone/>
            </a:pPr>
            <a:r>
              <a:rPr lang="en-US" altLang="zh-CN" sz="2000"/>
              <a:t>Semi bio-synthetic fur combines the </a:t>
            </a:r>
            <a:r>
              <a:rPr lang="en-US" altLang="zh-CN" sz="2000" b="1"/>
              <a:t>iPSCs or Immortalized Cell Line</a:t>
            </a:r>
            <a:r>
              <a:rPr lang="en-US" altLang="zh-CN" sz="2000"/>
              <a:t> technology and an unique process called </a:t>
            </a:r>
            <a:r>
              <a:rPr lang="en-US" altLang="zh-CN" sz="2000" b="1"/>
              <a:t>Woolization*</a:t>
            </a:r>
            <a:r>
              <a:rPr lang="en-US" altLang="zh-CN" sz="2000"/>
              <a:t>. This saves time for keratinocyte differentiation and simplifies the current supply chain.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*Woolization: a concept inspired by wool shearing, i.e. collecting hair from farming animals.</a:t>
            </a:r>
            <a:endParaRPr lang="en-US" altLang="zh-CN" sz="2000"/>
          </a:p>
        </p:txBody>
      </p:sp>
      <p:pic>
        <p:nvPicPr>
          <p:cNvPr id="7" name="207_1687420706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7700" y="4078605"/>
            <a:ext cx="4654550" cy="1697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460" y="4109085"/>
            <a:ext cx="465518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Market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/>
              <a:t>According to Gitnux (2023), global fur sales reached $35.8 billion in 2018.</a:t>
            </a:r>
            <a:endParaRPr lang="zh-CN" altLang="en-US" sz="2000"/>
          </a:p>
          <a:p>
            <a:r>
              <a:rPr lang="zh-CN" altLang="en-US" sz="2000"/>
              <a:t>Global market for Artificial Fur estimated at US$ 176.8 million in the year 2022, is projected to reach a revised size of US$ 388 million by 2028.</a:t>
            </a:r>
            <a:endParaRPr lang="zh-CN" altLang="en-US" sz="2000"/>
          </a:p>
          <a:p>
            <a:r>
              <a:rPr lang="zh-CN" altLang="en-US" sz="2000"/>
              <a:t>As a disruptive alternative material, bio-synthetic fur is entering a multi-million growing market.</a:t>
            </a:r>
            <a:endParaRPr lang="zh-CN" altLang="en-US" sz="2000"/>
          </a:p>
        </p:txBody>
      </p:sp>
      <p:grpSp>
        <p:nvGrpSpPr>
          <p:cNvPr id="8" name="组合 7"/>
          <p:cNvGrpSpPr/>
          <p:nvPr/>
        </p:nvGrpSpPr>
        <p:grpSpPr>
          <a:xfrm>
            <a:off x="647700" y="3605530"/>
            <a:ext cx="5383530" cy="2775585"/>
            <a:chOff x="5642" y="5438"/>
            <a:chExt cx="7916" cy="4531"/>
          </a:xfrm>
        </p:grpSpPr>
        <p:graphicFrame>
          <p:nvGraphicFramePr>
            <p:cNvPr id="5" name="图表 4"/>
            <p:cNvGraphicFramePr/>
            <p:nvPr/>
          </p:nvGraphicFramePr>
          <p:xfrm>
            <a:off x="5642" y="5438"/>
            <a:ext cx="7916" cy="45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7" name="文本框 6"/>
            <p:cNvSpPr txBox="1"/>
            <p:nvPr/>
          </p:nvSpPr>
          <p:spPr>
            <a:xfrm>
              <a:off x="8651" y="5651"/>
              <a:ext cx="1899" cy="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000">
                  <a:solidFill>
                    <a:schemeClr val="bg1"/>
                  </a:solidFill>
                </a:rPr>
                <a:t>Faux Fur Market</a:t>
              </a:r>
              <a:endParaRPr lang="en-US" altLang="zh-CN" sz="1000">
                <a:solidFill>
                  <a:schemeClr val="bg1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307455" y="4352290"/>
            <a:ext cx="5383530" cy="953135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</a:rPr>
              <a:t>Conservative Estimation: 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altLang="zh-CN" sz="2800">
                <a:solidFill>
                  <a:schemeClr val="bg1"/>
                </a:solidFill>
              </a:rPr>
              <a:t>Multi-million  Growing Market</a:t>
            </a:r>
            <a:endParaRPr lang="en-US" altLang="zh-CN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6941185" y="2383790"/>
            <a:ext cx="3958590" cy="290893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910590" y="2384425"/>
            <a:ext cx="3959225" cy="29089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Market Position &amp; Pricing </a:t>
            </a:r>
            <a:r>
              <a:rPr lang="en-US" altLang="zh-CN" sz="3600"/>
              <a:t>(an example)</a:t>
            </a:r>
            <a:endParaRPr lang="en-US" altLang="zh-CN" sz="3600"/>
          </a:p>
        </p:txBody>
      </p:sp>
      <p:sp>
        <p:nvSpPr>
          <p:cNvPr id="6" name="文本框 5"/>
          <p:cNvSpPr txBox="1"/>
          <p:nvPr/>
        </p:nvSpPr>
        <p:spPr>
          <a:xfrm>
            <a:off x="911860" y="1601470"/>
            <a:ext cx="3957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/>
              <a:t>Laboratory Stage</a:t>
            </a:r>
            <a:endParaRPr lang="en-US" altLang="zh-CN" sz="3200"/>
          </a:p>
        </p:txBody>
      </p:sp>
      <p:sp>
        <p:nvSpPr>
          <p:cNvPr id="10" name="文本框 9"/>
          <p:cNvSpPr txBox="1"/>
          <p:nvPr/>
        </p:nvSpPr>
        <p:spPr>
          <a:xfrm>
            <a:off x="6941185" y="1601470"/>
            <a:ext cx="3959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/>
              <a:t> Mass Production</a:t>
            </a:r>
            <a:endParaRPr lang="en-US" altLang="zh-CN" sz="3200"/>
          </a:p>
        </p:txBody>
      </p:sp>
      <p:sp>
        <p:nvSpPr>
          <p:cNvPr id="19" name="文本框 18"/>
          <p:cNvSpPr txBox="1"/>
          <p:nvPr/>
        </p:nvSpPr>
        <p:spPr>
          <a:xfrm>
            <a:off x="909320" y="3178175"/>
            <a:ext cx="39604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Chosen one only</a:t>
            </a:r>
            <a:endParaRPr lang="en-US" altLang="zh-CN" sz="2000"/>
          </a:p>
          <a:p>
            <a:pPr algn="ctr"/>
            <a:r>
              <a:rPr lang="en-US" altLang="zh-CN" sz="2000"/>
              <a:t>The most luxury and expensive </a:t>
            </a:r>
            <a:endParaRPr lang="en-US" altLang="zh-CN" sz="2000"/>
          </a:p>
          <a:p>
            <a:pPr algn="ctr"/>
            <a:r>
              <a:rPr lang="en-US" altLang="zh-CN" sz="2000">
                <a:sym typeface="+mn-ea"/>
              </a:rPr>
              <a:t>Exclusive Fabric </a:t>
            </a:r>
            <a:endParaRPr lang="en-US" altLang="zh-CN" sz="2000"/>
          </a:p>
          <a:p>
            <a:pPr algn="ctr"/>
            <a:endParaRPr lang="en-US" altLang="zh-CN" sz="2000"/>
          </a:p>
        </p:txBody>
      </p:sp>
      <p:sp>
        <p:nvSpPr>
          <p:cNvPr id="20" name="文本框 19"/>
          <p:cNvSpPr txBox="1"/>
          <p:nvPr/>
        </p:nvSpPr>
        <p:spPr>
          <a:xfrm>
            <a:off x="6940550" y="3176905"/>
            <a:ext cx="3961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D</a:t>
            </a:r>
            <a:r>
              <a:rPr lang="en-US" altLang="zh-CN" sz="2000"/>
              <a:t>ominant market share</a:t>
            </a:r>
            <a:endParaRPr lang="en-US" altLang="zh-CN" sz="2000"/>
          </a:p>
          <a:p>
            <a:pPr algn="ctr"/>
            <a:r>
              <a:rPr lang="en-US" altLang="zh-CN" sz="2000"/>
              <a:t>Lower price than genuine fur</a:t>
            </a:r>
            <a:endParaRPr lang="en-US" altLang="zh-CN" sz="2000"/>
          </a:p>
          <a:p>
            <a:pPr algn="ctr"/>
            <a:r>
              <a:rPr lang="en-US" altLang="zh-CN" sz="2000"/>
              <a:t>Popular Fabric for Winter</a:t>
            </a:r>
            <a:endParaRPr lang="en-US" altLang="zh-CN" sz="2000"/>
          </a:p>
        </p:txBody>
      </p:sp>
      <p:sp>
        <p:nvSpPr>
          <p:cNvPr id="7" name="文本框 6"/>
          <p:cNvSpPr txBox="1"/>
          <p:nvPr/>
        </p:nvSpPr>
        <p:spPr>
          <a:xfrm>
            <a:off x="5636260" y="3063240"/>
            <a:ext cx="538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200"/>
              <a:t>-</a:t>
            </a:r>
            <a:endParaRPr lang="en-US" altLang="zh-CN" sz="7200"/>
          </a:p>
        </p:txBody>
      </p:sp>
      <p:sp>
        <p:nvSpPr>
          <p:cNvPr id="8" name="文本框 7"/>
          <p:cNvSpPr txBox="1"/>
          <p:nvPr/>
        </p:nvSpPr>
        <p:spPr>
          <a:xfrm>
            <a:off x="3435985" y="5741035"/>
            <a:ext cx="53200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https://www.wjx.cn/report/230890397.aspx?sat=1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Market Competitor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000"/>
              <a:t>Mansion/0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A program, collaboration between LVMH and Central Saint Martins, focusing on fur and other issues in “regenerative luxury” since 2017.</a:t>
            </a:r>
            <a:endParaRPr lang="en-US" altLang="zh-CN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3288030"/>
            <a:ext cx="3229610" cy="16903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7700" y="5163820"/>
            <a:ext cx="3229610" cy="119888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bg1"/>
                </a:solidFill>
              </a:rPr>
              <a:t>CSM, UAL </a:t>
            </a:r>
            <a:endParaRPr lang="en-US" altLang="zh-CN" b="1">
              <a:solidFill>
                <a:schemeClr val="bg1"/>
              </a:solidFill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</a:rPr>
              <a:t>LVMH </a:t>
            </a:r>
            <a:endParaRPr lang="en-US" altLang="zh-CN" b="1">
              <a:solidFill>
                <a:schemeClr val="bg1"/>
              </a:solidFill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</a:rPr>
              <a:t>FENDI </a:t>
            </a:r>
            <a:endParaRPr lang="en-US" altLang="zh-CN" b="1">
              <a:solidFill>
                <a:schemeClr val="bg1"/>
              </a:solidFill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</a:rPr>
              <a:t>TOM ELLIS LAB, IC</a:t>
            </a:r>
            <a:endParaRPr lang="en-US" altLang="zh-CN" b="1">
              <a:solidFill>
                <a:schemeClr val="bg1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4522470" y="3028315"/>
          <a:ext cx="6894830" cy="353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415"/>
                <a:gridCol w="3447415"/>
              </a:tblGrid>
              <a:tr h="36576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Competitor Analysis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65000"/>
                      </a:schemeClr>
                    </a:solidFill>
                  </a:tcPr>
                </a:tc>
                <a:tc hMerge="1"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45000"/>
                      </a:schemeClr>
                    </a:solidFill>
                  </a:tcPr>
                </a:tc>
              </a:tr>
              <a:tr h="13582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Lab-grown fur experimentation:  mink keratin in yeast, now moving into fibre development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No Aggregation: too many collaborators hoping for dominance, too broad research range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5000"/>
                      </a:schemeClr>
                    </a:solidFill>
                  </a:tcPr>
                </a:tc>
              </a:tr>
              <a:tr h="8489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Powerful back team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8A79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Research-dominant rather than focus on commercialization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8A791"/>
                    </a:solidFill>
                  </a:tcPr>
                </a:tc>
              </a:tr>
              <a:tr h="59436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0CEC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Challenges for original industry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0CE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Market Competitor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355725"/>
            <a:ext cx="10515600" cy="3841750"/>
          </a:xfrm>
        </p:spPr>
        <p:txBody>
          <a:bodyPr/>
          <a:p>
            <a:r>
              <a:rPr lang="en-US" altLang="zh-CN" sz="2000"/>
              <a:t>Bio Fur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Animal-free fur — BIOFUR™. All pieces in this collection are made from plant-based or recycled textiles, and all pieces can be recycled or have been treated with an additive to help any synthetic fibers decompose naturally if they should end up in a landfill or the ocean.</a:t>
            </a:r>
            <a:endParaRPr lang="en-US" altLang="zh-CN" sz="2000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522470" y="3028315"/>
          <a:ext cx="6894830" cy="353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415"/>
                <a:gridCol w="3447415"/>
              </a:tblGrid>
              <a:tr h="36576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Competitor Analysis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65000"/>
                      </a:schemeClr>
                    </a:solidFill>
                  </a:tcPr>
                </a:tc>
                <a:tc hMerge="1"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45000"/>
                      </a:schemeClr>
                    </a:solidFill>
                  </a:tcPr>
                </a:tc>
              </a:tr>
              <a:tr h="13582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Plant-based methodology 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The focus is still on common furs such as wool and camel's hair rather than the more expensive varieties.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5000"/>
                      </a:schemeClr>
                    </a:solidFill>
                  </a:tcPr>
                </a:tc>
              </a:tr>
              <a:tr h="8489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Mature Output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8A79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Retail price is still high than genuine fur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8A791"/>
                    </a:solidFill>
                  </a:tcPr>
                </a:tc>
              </a:tr>
              <a:tr h="59436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0CEC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US" altLang="zh-CN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0CEC2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05" y="3089275"/>
            <a:ext cx="2780665" cy="3472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Operation Plan-Business Model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8359140" y="1584325"/>
            <a:ext cx="2804160" cy="645160"/>
          </a:xfrm>
          <a:prstGeom prst="rect">
            <a:avLst/>
          </a:prstGeom>
          <a:solidFill>
            <a:schemeClr val="accent2">
              <a:lumMod val="50000"/>
              <a:alpha val="6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</a:rPr>
              <a:t>Initial Manufacture</a:t>
            </a:r>
            <a:endParaRPr lang="en-US" altLang="zh-CN">
              <a:solidFill>
                <a:schemeClr val="bg1"/>
              </a:solidFill>
            </a:endParaRPr>
          </a:p>
          <a:p>
            <a:pPr algn="ctr"/>
            <a:r>
              <a:rPr lang="en-US" altLang="zh-CN">
                <a:solidFill>
                  <a:schemeClr val="bg1"/>
                </a:solidFill>
              </a:rPr>
              <a:t>OFY Ltd, China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7700" y="1584325"/>
            <a:ext cx="5723890" cy="922020"/>
          </a:xfrm>
          <a:prstGeom prst="rect">
            <a:avLst/>
          </a:prstGeom>
          <a:solidFill>
            <a:schemeClr val="accent2">
              <a:lumMod val="50000"/>
              <a:alpha val="3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</a:rPr>
              <a:t>R&amp;D</a:t>
            </a:r>
            <a:endParaRPr lang="en-US" altLang="zh-CN">
              <a:solidFill>
                <a:schemeClr val="bg1"/>
              </a:solidFill>
            </a:endParaRPr>
          </a:p>
          <a:p>
            <a:pPr algn="ctr"/>
            <a:r>
              <a:rPr lang="en-US" altLang="zh-CN">
                <a:solidFill>
                  <a:schemeClr val="bg1"/>
                </a:solidFill>
              </a:rPr>
              <a:t>University C</a:t>
            </a:r>
            <a:r>
              <a:rPr lang="en-US" altLang="zh-CN">
                <a:solidFill>
                  <a:schemeClr val="bg1"/>
                </a:solidFill>
              </a:rPr>
              <a:t>ollaboration-- Columbia University, USA</a:t>
            </a:r>
            <a:endParaRPr lang="en-US" altLang="zh-CN">
              <a:solidFill>
                <a:schemeClr val="bg1"/>
              </a:solidFill>
            </a:endParaRPr>
          </a:p>
          <a:p>
            <a:pPr algn="ctr"/>
            <a:r>
              <a:rPr lang="en-US" altLang="zh-CN">
                <a:solidFill>
                  <a:schemeClr val="bg1"/>
                </a:solidFill>
              </a:rPr>
              <a:t>Commercial Lab-- ARM, China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7700" y="4352290"/>
            <a:ext cx="3099435" cy="922020"/>
          </a:xfrm>
          <a:prstGeom prst="rect">
            <a:avLst/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  <a:sym typeface="+mn-ea"/>
              </a:rPr>
              <a:t>B2B</a:t>
            </a:r>
            <a:endParaRPr lang="en-US" altLang="zh-CN">
              <a:solidFill>
                <a:schemeClr val="bg1"/>
              </a:solidFill>
            </a:endParaRPr>
          </a:p>
          <a:p>
            <a:pPr algn="ctr"/>
            <a:r>
              <a:rPr lang="en-US" altLang="zh-CN">
                <a:solidFill>
                  <a:schemeClr val="bg1"/>
                </a:solidFill>
                <a:sym typeface="+mn-ea"/>
              </a:rPr>
              <a:t>Fashion Brands</a:t>
            </a:r>
            <a:endParaRPr lang="en-US" altLang="zh-CN">
              <a:solidFill>
                <a:schemeClr val="bg1"/>
              </a:solidFill>
            </a:endParaRPr>
          </a:p>
          <a:p>
            <a:pPr algn="ctr"/>
            <a:r>
              <a:rPr lang="en-US" altLang="zh-CN">
                <a:solidFill>
                  <a:schemeClr val="bg1"/>
                </a:solidFill>
                <a:sym typeface="+mn-ea"/>
              </a:rPr>
              <a:t>Garment Companies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9140" y="4352290"/>
            <a:ext cx="2803525" cy="3683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</a:rPr>
              <a:t>Authorized M</a:t>
            </a:r>
            <a:r>
              <a:rPr lang="en-US" altLang="zh-CN">
                <a:solidFill>
                  <a:schemeClr val="bg1"/>
                </a:solidFill>
              </a:rPr>
              <a:t>anufacture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53230" y="3137535"/>
            <a:ext cx="3686175" cy="583565"/>
          </a:xfrm>
          <a:prstGeom prst="rect">
            <a:avLst/>
          </a:prstGeom>
          <a:solidFill>
            <a:schemeClr val="accent2">
              <a:lumMod val="50000"/>
              <a:alpha val="6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solidFill>
                  <a:schemeClr val="bg1"/>
                </a:solidFill>
                <a:sym typeface="+mn-ea"/>
              </a:rPr>
              <a:t>Bio-synthetic Fur</a:t>
            </a:r>
            <a:endParaRPr lang="en-US" altLang="zh-CN" sz="3200">
              <a:solidFill>
                <a:schemeClr val="bg1"/>
              </a:solidFill>
              <a:sym typeface="+mn-ea"/>
            </a:endParaRPr>
          </a:p>
        </p:txBody>
      </p:sp>
      <p:cxnSp>
        <p:nvCxnSpPr>
          <p:cNvPr id="20" name="直接箭头连接符 19"/>
          <p:cNvCxnSpPr>
            <a:stCxn id="12" idx="2"/>
            <a:endCxn id="16" idx="0"/>
          </p:cNvCxnSpPr>
          <p:nvPr/>
        </p:nvCxnSpPr>
        <p:spPr>
          <a:xfrm>
            <a:off x="3509645" y="2506345"/>
            <a:ext cx="2586990" cy="63119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193290" y="2707005"/>
            <a:ext cx="18897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00B050"/>
                </a:solidFill>
              </a:rPr>
              <a:t>+</a:t>
            </a:r>
            <a:r>
              <a:rPr lang="en-US" altLang="zh-CN" sz="1400"/>
              <a:t> Patent/ Technology</a:t>
            </a:r>
            <a:endParaRPr lang="en-US" altLang="zh-CN" sz="1400"/>
          </a:p>
          <a:p>
            <a:r>
              <a:rPr lang="en-US" altLang="zh-CN" sz="1400">
                <a:solidFill>
                  <a:srgbClr val="FF0000"/>
                </a:solidFill>
              </a:rPr>
              <a:t>- </a:t>
            </a:r>
            <a:r>
              <a:rPr lang="en-US" altLang="zh-CN" sz="1400"/>
              <a:t>Cost</a:t>
            </a:r>
            <a:endParaRPr lang="en-US" altLang="zh-CN" sz="1400"/>
          </a:p>
        </p:txBody>
      </p:sp>
      <p:sp>
        <p:nvSpPr>
          <p:cNvPr id="23" name="文本框 22"/>
          <p:cNvSpPr txBox="1"/>
          <p:nvPr/>
        </p:nvSpPr>
        <p:spPr>
          <a:xfrm>
            <a:off x="8359140" y="2707005"/>
            <a:ext cx="18522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00B050"/>
                </a:solidFill>
              </a:rPr>
              <a:t>+</a:t>
            </a:r>
            <a:r>
              <a:rPr lang="en-US" altLang="zh-CN" sz="1400"/>
              <a:t> Product</a:t>
            </a:r>
            <a:endParaRPr lang="en-US" altLang="zh-CN" sz="1400"/>
          </a:p>
          <a:p>
            <a:r>
              <a:rPr lang="en-US" altLang="zh-CN" sz="1400">
                <a:solidFill>
                  <a:srgbClr val="FF0000"/>
                </a:solidFill>
              </a:rPr>
              <a:t>- </a:t>
            </a:r>
            <a:r>
              <a:rPr lang="en-US" altLang="zh-CN" sz="1400"/>
              <a:t>Patent/ Technology</a:t>
            </a:r>
            <a:endParaRPr lang="en-US" altLang="zh-CN" sz="1400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6096635" y="2229485"/>
            <a:ext cx="3664585" cy="90805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6" idx="2"/>
            <a:endCxn id="14" idx="0"/>
          </p:cNvCxnSpPr>
          <p:nvPr/>
        </p:nvCxnSpPr>
        <p:spPr>
          <a:xfrm>
            <a:off x="6096635" y="3721100"/>
            <a:ext cx="3664585" cy="63119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8359140" y="3529330"/>
            <a:ext cx="22371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00B050"/>
                </a:solidFill>
              </a:rPr>
              <a:t>+</a:t>
            </a:r>
            <a:r>
              <a:rPr lang="en-US" altLang="zh-CN" sz="1400"/>
              <a:t> Product/ Profit</a:t>
            </a:r>
            <a:endParaRPr lang="en-US" altLang="zh-CN" sz="1400"/>
          </a:p>
          <a:p>
            <a:r>
              <a:rPr lang="en-US" altLang="zh-CN" sz="1400">
                <a:solidFill>
                  <a:srgbClr val="FF0000"/>
                </a:solidFill>
              </a:rPr>
              <a:t>- </a:t>
            </a:r>
            <a:r>
              <a:rPr lang="en-US" altLang="zh-CN" sz="1400"/>
              <a:t>Part-patent/ Technology</a:t>
            </a:r>
            <a:endParaRPr lang="en-US" altLang="zh-CN" sz="1400"/>
          </a:p>
        </p:txBody>
      </p:sp>
      <p:cxnSp>
        <p:nvCxnSpPr>
          <p:cNvPr id="27" name="直接箭头连接符 26"/>
          <p:cNvCxnSpPr>
            <a:stCxn id="13" idx="0"/>
            <a:endCxn id="16" idx="2"/>
          </p:cNvCxnSpPr>
          <p:nvPr/>
        </p:nvCxnSpPr>
        <p:spPr>
          <a:xfrm flipV="1">
            <a:off x="2197735" y="3721100"/>
            <a:ext cx="3898900" cy="63119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193290" y="3529330"/>
            <a:ext cx="1022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00B050"/>
                </a:solidFill>
              </a:rPr>
              <a:t>+ </a:t>
            </a:r>
            <a:r>
              <a:rPr lang="en-US" altLang="zh-CN" sz="1400"/>
              <a:t>Profit</a:t>
            </a:r>
            <a:endParaRPr lang="en-US" altLang="zh-CN" sz="1400"/>
          </a:p>
          <a:p>
            <a:r>
              <a:rPr lang="en-US" altLang="zh-CN" sz="1400">
                <a:solidFill>
                  <a:srgbClr val="FF0000"/>
                </a:solidFill>
              </a:rPr>
              <a:t>- </a:t>
            </a:r>
            <a:r>
              <a:rPr lang="en-US" altLang="zh-CN" sz="1400"/>
              <a:t>Products</a:t>
            </a:r>
            <a:endParaRPr lang="en-US" altLang="zh-CN" sz="1400"/>
          </a:p>
        </p:txBody>
      </p:sp>
      <p:sp>
        <p:nvSpPr>
          <p:cNvPr id="29" name="文本框 28"/>
          <p:cNvSpPr txBox="1"/>
          <p:nvPr/>
        </p:nvSpPr>
        <p:spPr>
          <a:xfrm>
            <a:off x="648335" y="5758815"/>
            <a:ext cx="3099435" cy="645160"/>
          </a:xfrm>
          <a:prstGeom prst="rect">
            <a:avLst/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2">
                    <a:lumMod val="75000"/>
                  </a:schemeClr>
                </a:solidFill>
                <a:sym typeface="+mn-ea"/>
              </a:rPr>
              <a:t>B2C(After 2033)</a:t>
            </a:r>
            <a:endParaRPr lang="en-US" altLang="zh-CN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altLang="zh-CN">
                <a:solidFill>
                  <a:schemeClr val="bg2">
                    <a:lumMod val="75000"/>
                  </a:schemeClr>
                </a:solidFill>
                <a:sym typeface="+mn-ea"/>
              </a:rPr>
              <a:t>NIDUS GU</a:t>
            </a:r>
            <a:endParaRPr lang="en-US" altLang="zh-CN">
              <a:solidFill>
                <a:schemeClr val="bg2">
                  <a:lumMod val="75000"/>
                </a:schemeClr>
              </a:solidFill>
              <a:sym typeface="+mn-ea"/>
            </a:endParaRPr>
          </a:p>
        </p:txBody>
      </p:sp>
      <p:cxnSp>
        <p:nvCxnSpPr>
          <p:cNvPr id="30" name="直接箭头连接符 29"/>
          <p:cNvCxnSpPr>
            <a:stCxn id="29" idx="0"/>
            <a:endCxn id="13" idx="2"/>
          </p:cNvCxnSpPr>
          <p:nvPr/>
        </p:nvCxnSpPr>
        <p:spPr>
          <a:xfrm flipH="1" flipV="1">
            <a:off x="2197735" y="5274310"/>
            <a:ext cx="635" cy="484505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114925" y="5205095"/>
            <a:ext cx="6048375" cy="1198880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</a:rPr>
              <a:t>Bio-synthetic fur is manufacturing B2B based. Utilizing patents and technological strengths to increase profit channels and margins, finally reach B2C in the future with brand, Nidus Gu</a:t>
            </a:r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UNIT_TABLE_BEAUTIFY" val="smartTable{252e35f2-6cba-4faf-8761-42efbdf0b5b9}"/>
  <p:tag name="TABLE_ENDDRAG_ORIGIN_RECT" val="542*277"/>
  <p:tag name="TABLE_ENDDRAG_RECT" val="356*238*542*277"/>
</p:tagLst>
</file>

<file path=ppt/tags/tag3.xml><?xml version="1.0" encoding="utf-8"?>
<p:tagLst xmlns:p="http://schemas.openxmlformats.org/presentationml/2006/main">
  <p:tag name="KSO_WM_UNIT_TABLE_BEAUTIFY" val="smartTable{252e35f2-6cba-4faf-8761-42efbdf0b5b9}"/>
  <p:tag name="TABLE_ENDDRAG_ORIGIN_RECT" val="542*277"/>
  <p:tag name="TABLE_ENDDRAG_RECT" val="356*238*542*27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4929</Words>
  <Application>WPS 文字</Application>
  <PresentationFormat>宽屏</PresentationFormat>
  <Paragraphs>208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Helvetica Neue</vt:lpstr>
      <vt:lpstr>微软雅黑</vt:lpstr>
      <vt:lpstr>汉仪旗黑</vt:lpstr>
      <vt:lpstr>宋体</vt:lpstr>
      <vt:lpstr>Arial Unicode MS</vt:lpstr>
      <vt:lpstr>汉仪书宋二KW</vt:lpstr>
      <vt:lpstr>Office 主题​​</vt:lpstr>
      <vt:lpstr>Bio-synthetic Fur</vt:lpstr>
      <vt:lpstr>PowerPoint 演示文稿</vt:lpstr>
      <vt:lpstr>Executive Summary</vt:lpstr>
      <vt:lpstr>Product &amp; Methodology</vt:lpstr>
      <vt:lpstr>Market</vt:lpstr>
      <vt:lpstr>Market Position &amp; Pricing</vt:lpstr>
      <vt:lpstr>Market Competitor</vt:lpstr>
      <vt:lpstr>Market Competitor</vt:lpstr>
      <vt:lpstr>Operation Plan-Business Model</vt:lpstr>
      <vt:lpstr>Operation Plan-Cooperation</vt:lpstr>
      <vt:lpstr>Operation Plan-Location &amp; Personnel</vt:lpstr>
      <vt:lpstr>Operation Plan-Stonemile</vt:lpstr>
      <vt:lpstr>Call for 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牙先生</cp:lastModifiedBy>
  <cp:revision>25</cp:revision>
  <dcterms:created xsi:type="dcterms:W3CDTF">2023-11-12T10:42:08Z</dcterms:created>
  <dcterms:modified xsi:type="dcterms:W3CDTF">2023-11-12T10:42:08Z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2052-5.0.0.7550</vt:lpwstr>
  </property>
  <property fmtid="{D5CDD505-2E9C-101B-9397-08002B2CF9AE}" pid="3" name="ICV">
    <vt:lpwstr>072339864C5E12981DBD7164089B4E9C</vt:lpwstr>
  </property>
</Properties>
</file>