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3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D8CE"/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86374"/>
  </p:normalViewPr>
  <p:slideViewPr>
    <p:cSldViewPr snapToGrid="0" showGuides="1">
      <p:cViewPr varScale="1">
        <p:scale>
          <a:sx n="127" d="100"/>
          <a:sy n="127" d="100"/>
        </p:scale>
        <p:origin x="1952" y="184"/>
      </p:cViewPr>
      <p:guideLst>
        <p:guide orient="horz" pos="2165"/>
        <p:guide pos="38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/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469127"/>
            <a:ext cx="10307927" cy="4093347"/>
          </a:xfrm>
        </p:spPr>
        <p:txBody>
          <a:bodyPr anchor="b">
            <a:normAutofit/>
          </a:bodyPr>
          <a:lstStyle>
            <a:lvl1pPr>
              <a:defRPr sz="600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10307926" cy="64755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4400" b="0" i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90000"/>
              </a:lnSpc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9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9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400" b="0">
                <a:effectLst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3200" b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1308735" y="1179830"/>
            <a:ext cx="9577705" cy="1800860"/>
          </a:xfrm>
          <a:prstGeom prst="rect">
            <a:avLst/>
          </a:prstGeom>
          <a:solidFill>
            <a:srgbClr val="E6D8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8" name="图片 37" descr="图片3"/>
          <p:cNvPicPr>
            <a:picLocks noChangeAspect="1"/>
          </p:cNvPicPr>
          <p:nvPr/>
        </p:nvPicPr>
        <p:blipFill>
          <a:blip r:embed="rId1">
            <a:alphaModFix amt="75000"/>
          </a:blip>
          <a:stretch>
            <a:fillRect/>
          </a:stretch>
        </p:blipFill>
        <p:spPr>
          <a:xfrm>
            <a:off x="1308100" y="1160780"/>
            <a:ext cx="9577705" cy="1815465"/>
          </a:xfrm>
          <a:prstGeom prst="rect">
            <a:avLst/>
          </a:prstGeom>
        </p:spPr>
      </p:pic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308735" y="3112135"/>
            <a:ext cx="9578340" cy="1230630"/>
          </a:xfrm>
        </p:spPr>
        <p:txBody>
          <a:bodyPr>
            <a:normAutofit fontScale="90000" lnSpcReduction="10000"/>
          </a:bodyPr>
          <a:lstStyle/>
          <a:p>
            <a:pPr algn="just"/>
            <a:r>
              <a:rPr lang="en-US" altLang="zh-CN" sz="1600" dirty="0">
                <a:latin typeface="+mn-lt"/>
              </a:rPr>
              <a:t>A unique</a:t>
            </a:r>
            <a:r>
              <a:rPr lang="zh-CN" altLang="en-US" sz="1600" dirty="0">
                <a:latin typeface="+mn-lt"/>
              </a:rPr>
              <a:t> painless process</a:t>
            </a:r>
            <a:r>
              <a:rPr lang="en-US" altLang="zh-CN" sz="1600" dirty="0">
                <a:latin typeface="+mn-lt"/>
              </a:rPr>
              <a:t> </a:t>
            </a:r>
            <a:r>
              <a:rPr lang="en-US" altLang="zh-CN" sz="1600" b="1" dirty="0">
                <a:latin typeface="+mn-lt"/>
              </a:rPr>
              <a:t>(Woolization)</a:t>
            </a:r>
            <a:r>
              <a:rPr lang="zh-CN" altLang="en-US" sz="1600" dirty="0">
                <a:latin typeface="+mn-lt"/>
              </a:rPr>
              <a:t> of obtaining hair directly from fur animals</a:t>
            </a:r>
            <a:r>
              <a:rPr lang="en-US" altLang="zh-CN" sz="1600" dirty="0">
                <a:latin typeface="+mn-lt"/>
              </a:rPr>
              <a:t> </a:t>
            </a:r>
            <a:r>
              <a:rPr lang="zh-CN" altLang="en-US" sz="1600" dirty="0">
                <a:latin typeface="+mn-lt"/>
              </a:rPr>
              <a:t>and then relying </a:t>
            </a:r>
            <a:r>
              <a:rPr lang="en-US" altLang="zh-CN" sz="1600" dirty="0">
                <a:latin typeface="+mn-lt"/>
              </a:rPr>
              <a:t>bio-</a:t>
            </a:r>
            <a:r>
              <a:rPr lang="zh-CN" altLang="en-US" sz="1600" dirty="0">
                <a:latin typeface="+mn-lt"/>
              </a:rPr>
              <a:t>technology</a:t>
            </a:r>
            <a:r>
              <a:rPr lang="en-US" altLang="zh-CN" sz="1600" dirty="0">
                <a:latin typeface="+mn-lt"/>
              </a:rPr>
              <a:t> and cytotechnology </a:t>
            </a:r>
            <a:r>
              <a:rPr lang="zh-CN" altLang="en-US" sz="1600" dirty="0">
                <a:latin typeface="+mn-lt"/>
              </a:rPr>
              <a:t>to synthesize skin panels, which in combination results in a new product that is identical to genuine fur without harming </a:t>
            </a:r>
            <a:r>
              <a:rPr lang="zh-CN" altLang="en-US" sz="1600" dirty="0">
                <a:latin typeface="+mn-lt"/>
              </a:rPr>
              <a:t>and cruelty for </a:t>
            </a:r>
            <a:r>
              <a:rPr lang="en-US" altLang="zh-CN" sz="1600" dirty="0">
                <a:latin typeface="+mn-lt"/>
              </a:rPr>
              <a:t>environment and </a:t>
            </a:r>
            <a:r>
              <a:rPr lang="zh-CN" altLang="en-US" sz="1600" dirty="0">
                <a:latin typeface="+mn-lt"/>
              </a:rPr>
              <a:t>animal.</a:t>
            </a:r>
            <a:endParaRPr lang="zh-CN" altLang="en-US" sz="1600" dirty="0">
              <a:latin typeface="+mn-lt"/>
            </a:endParaRPr>
          </a:p>
          <a:p>
            <a:pPr algn="just"/>
            <a:r>
              <a:rPr sz="1600" dirty="0">
                <a:latin typeface="+mn-lt"/>
              </a:rPr>
              <a:t>This is the first attempt of </a:t>
            </a:r>
            <a:r>
              <a:rPr sz="1600" b="1" dirty="0">
                <a:latin typeface="+mn-lt"/>
              </a:rPr>
              <a:t>i</a:t>
            </a:r>
            <a:r>
              <a:rPr lang="en-US" sz="1600" b="1" dirty="0">
                <a:latin typeface="+mn-lt"/>
              </a:rPr>
              <a:t>PSC</a:t>
            </a:r>
            <a:r>
              <a:rPr sz="1600" b="1" dirty="0">
                <a:latin typeface="+mn-lt"/>
              </a:rPr>
              <a:t>s</a:t>
            </a:r>
            <a:r>
              <a:rPr sz="1600" dirty="0">
                <a:latin typeface="+mn-lt"/>
              </a:rPr>
              <a:t> technology in the field of </a:t>
            </a:r>
            <a:r>
              <a:rPr lang="en-US" sz="1600" dirty="0">
                <a:latin typeface="+mn-lt"/>
              </a:rPr>
              <a:t>fashion industry.</a:t>
            </a:r>
            <a:endParaRPr lang="en-US" sz="1600" dirty="0">
              <a:latin typeface="+mn-lt"/>
            </a:endParaRPr>
          </a:p>
          <a:p>
            <a:pPr algn="just"/>
            <a:r>
              <a:rPr lang="en-US" sz="1600" dirty="0">
                <a:latin typeface="+mn-lt"/>
              </a:rPr>
              <a:t>I</a:t>
            </a:r>
            <a:r>
              <a:rPr lang="zh-CN" altLang="en-US" sz="1600" dirty="0">
                <a:latin typeface="+mn-lt"/>
              </a:rPr>
              <a:t>t's been</a:t>
            </a:r>
            <a:r>
              <a:rPr lang="en-US" altLang="zh-CN" sz="1600" dirty="0">
                <a:latin typeface="+mn-lt"/>
              </a:rPr>
              <a:t> on patent application</a:t>
            </a:r>
            <a:r>
              <a:rPr lang="zh-CN" altLang="en-US" sz="1600" dirty="0">
                <a:latin typeface="+mn-lt"/>
              </a:rPr>
              <a:t> </a:t>
            </a:r>
            <a:r>
              <a:rPr lang="en-US" altLang="zh-CN" sz="1600" dirty="0">
                <a:latin typeface="+mn-lt"/>
              </a:rPr>
              <a:t>in China Mainland</a:t>
            </a:r>
            <a:r>
              <a:rPr lang="zh-CN" altLang="en-US" sz="1600" dirty="0">
                <a:latin typeface="+mn-lt"/>
              </a:rPr>
              <a:t>.</a:t>
            </a:r>
            <a:endParaRPr lang="zh-CN" altLang="en-US" sz="1600" dirty="0">
              <a:latin typeface="+mn-lt"/>
            </a:endParaRPr>
          </a:p>
          <a:p>
            <a:pPr algn="just"/>
            <a:endParaRPr lang="zh-CN" altLang="en-US" sz="1600" dirty="0">
              <a:latin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034280" y="6120130"/>
            <a:ext cx="212534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Material Innovation</a:t>
            </a:r>
            <a:endParaRPr lang="en-US" altLang="zh-CN"/>
          </a:p>
        </p:txBody>
      </p:sp>
      <p:sp>
        <p:nvSpPr>
          <p:cNvPr id="4" name="文本框 3"/>
          <p:cNvSpPr txBox="1"/>
          <p:nvPr/>
        </p:nvSpPr>
        <p:spPr>
          <a:xfrm>
            <a:off x="8137525" y="6120130"/>
            <a:ext cx="215519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Industry Revolution</a:t>
            </a:r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1524635" y="6120130"/>
            <a:ext cx="253174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/>
              <a:t>A</a:t>
            </a:r>
            <a:r>
              <a:rPr lang="en-US" altLang="zh-CN"/>
              <a:t>uthority Collaboration</a:t>
            </a:r>
            <a:endParaRPr lang="en-US" altLang="zh-CN"/>
          </a:p>
        </p:txBody>
      </p:sp>
      <p:sp>
        <p:nvSpPr>
          <p:cNvPr id="15" name="文本框 14"/>
          <p:cNvSpPr txBox="1"/>
          <p:nvPr/>
        </p:nvSpPr>
        <p:spPr>
          <a:xfrm>
            <a:off x="1308735" y="538480"/>
            <a:ext cx="45383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tx1"/>
                </a:solidFill>
              </a:rPr>
              <a:t>BIO-SYNTHETIC FUR</a:t>
            </a:r>
            <a:endParaRPr lang="en-US" altLang="zh-CN" sz="3200" b="1">
              <a:solidFill>
                <a:schemeClr val="tx1"/>
              </a:solidFill>
            </a:endParaRPr>
          </a:p>
        </p:txBody>
      </p:sp>
      <p:pic>
        <p:nvPicPr>
          <p:cNvPr id="25" name="图片 24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605" y="4467225"/>
            <a:ext cx="2907030" cy="1499870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1308100" y="4467225"/>
            <a:ext cx="2907030" cy="1499870"/>
            <a:chOff x="1590" y="6398"/>
            <a:chExt cx="6337" cy="3115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90" y="6413"/>
              <a:ext cx="3169" cy="3100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59" y="6398"/>
              <a:ext cx="3169" cy="3099"/>
            </a:xfrm>
            <a:prstGeom prst="rect">
              <a:avLst/>
            </a:prstGeom>
          </p:spPr>
        </p:pic>
      </p:grpSp>
      <p:pic>
        <p:nvPicPr>
          <p:cNvPr id="2" name="图片 1" descr="图片15"/>
          <p:cNvPicPr>
            <a:picLocks noChangeAspect="1"/>
          </p:cNvPicPr>
          <p:nvPr/>
        </p:nvPicPr>
        <p:blipFill>
          <a:blip r:embed="rId5"/>
          <a:srcRect l="1638" t="12862" r="8868" b="23651"/>
          <a:stretch>
            <a:fillRect/>
          </a:stretch>
        </p:blipFill>
        <p:spPr>
          <a:xfrm>
            <a:off x="4634865" y="4478655"/>
            <a:ext cx="2907030" cy="14922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503</Words>
  <Application>WPS 文字</Application>
  <PresentationFormat>宽屏</PresentationFormat>
  <Paragraphs>13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宋体</vt:lpstr>
      <vt:lpstr>Wingdings</vt:lpstr>
      <vt:lpstr>Calibri</vt:lpstr>
      <vt:lpstr>Helvetica Neue</vt:lpstr>
      <vt:lpstr>微软雅黑</vt:lpstr>
      <vt:lpstr>汉仪旗黑</vt:lpstr>
      <vt:lpstr>宋体</vt:lpstr>
      <vt:lpstr>Arial Unicode MS</vt:lpstr>
      <vt:lpstr>汉仪书宋二KW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牙先生</cp:lastModifiedBy>
  <cp:revision>11</cp:revision>
  <dcterms:created xsi:type="dcterms:W3CDTF">2023-09-01T00:55:03Z</dcterms:created>
  <dcterms:modified xsi:type="dcterms:W3CDTF">2023-09-01T00:55:03Z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2052-5.0.0.7550</vt:lpwstr>
  </property>
  <property fmtid="{D5CDD505-2E9C-101B-9397-08002B2CF9AE}" pid="3" name="ICV">
    <vt:lpwstr>CCABCAF5CF67E9CF17F0EF64B25749AA</vt:lpwstr>
  </property>
</Properties>
</file>