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16"/>
  </p:handoutMasterIdLst>
  <p:sldIdLst>
    <p:sldId id="256" r:id="rId3"/>
    <p:sldId id="272" r:id="rId5"/>
    <p:sldId id="257" r:id="rId6"/>
    <p:sldId id="258" r:id="rId7"/>
    <p:sldId id="259" r:id="rId8"/>
    <p:sldId id="260" r:id="rId9"/>
    <p:sldId id="261" r:id="rId10"/>
    <p:sldId id="263" r:id="rId11"/>
    <p:sldId id="265" r:id="rId12"/>
    <p:sldId id="268" r:id="rId13"/>
    <p:sldId id="270" r:id="rId14"/>
    <p:sldId id="271" r:id="rId15"/>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0CEC2"/>
    <a:srgbClr val="C8A791"/>
    <a:srgbClr val="DAC4B5"/>
    <a:srgbClr val="B2B2B2"/>
    <a:srgbClr val="202020"/>
    <a:srgbClr val="323232"/>
    <a:srgbClr val="CC3300"/>
    <a:srgbClr val="CC0000"/>
    <a:srgbClr val="FF3300"/>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80" autoAdjust="0"/>
    <p:restoredTop sz="86374"/>
  </p:normalViewPr>
  <p:slideViewPr>
    <p:cSldViewPr snapToGrid="0" showGuides="1">
      <p:cViewPr varScale="1">
        <p:scale>
          <a:sx n="127" d="100"/>
          <a:sy n="127" d="100"/>
        </p:scale>
        <p:origin x="1952" y="184"/>
      </p:cViewPr>
      <p:guideLst>
        <p:guide orient="horz" pos="2158"/>
        <p:guide pos="3839"/>
      </p:guideLst>
    </p:cSldViewPr>
  </p:slideViewPr>
  <p:outlineViewPr>
    <p:cViewPr>
      <p:scale>
        <a:sx n="33" d="100"/>
        <a:sy n="33" d="100"/>
      </p:scale>
      <p:origin x="0" y="0"/>
    </p:cViewPr>
  </p:outlineViewPr>
  <p:notesTextViewPr>
    <p:cViewPr>
      <p:scale>
        <a:sx n="3" d="2"/>
        <a:sy n="3" d="2"/>
      </p:scale>
      <p:origin x="0" y="0"/>
    </p:cViewPr>
  </p:notesText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handoutMaster" Target="handoutMasters/handoutMaster1.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24037;&#20316;&#31807;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pivotSource>
    <c:name>[工作簿1]Sheet5!数据透视表3</c:name>
    <c:fmtId val="-1"/>
  </c:pivotSource>
  <c:chart>
    <c:autoTitleDeleted val="1"/>
    <c:plotArea>
      <c:layout>
        <c:manualLayout>
          <c:layoutTarget val="inner"/>
          <c:xMode val="edge"/>
          <c:yMode val="edge"/>
          <c:x val="0.0900312532791253"/>
          <c:y val="0.180255753587582"/>
          <c:w val="0.873734694843312"/>
          <c:h val="0.686161352212451"/>
        </c:manualLayout>
      </c:layout>
      <c:barChart>
        <c:barDir val="col"/>
        <c:grouping val="clustered"/>
        <c:varyColors val="0"/>
        <c:ser>
          <c:idx val="0"/>
          <c:order val="0"/>
          <c:tx>
            <c:strRef>
              <c:f>[工作簿1]Sheet5!$B$3</c:f>
              <c:strCache>
                <c:ptCount val="1"/>
                <c:pt idx="0">
                  <c:v>汇总</c:v>
                </c:pt>
              </c:strCache>
            </c:strRef>
          </c:tx>
          <c:spPr>
            <a:pattFill prst="ltUpDiag">
              <a:fgClr>
                <a:schemeClr val="accent2">
                  <a:lumMod val="60000"/>
                  <a:lumOff val="40000"/>
                </a:schemeClr>
              </a:fgClr>
              <a:bgClr>
                <a:schemeClr val="lt1"/>
              </a:bgClr>
            </a:pattFill>
            <a:ln>
              <a:noFill/>
            </a:ln>
            <a:effectLst/>
          </c:spPr>
          <c:invertIfNegative val="0"/>
          <c:dLbls>
            <c:numFmt formatCode="General" sourceLinked="1"/>
            <c:spPr>
              <a:solidFill>
                <a:schemeClr val="accent2">
                  <a:lumMod val="75000"/>
                  <a:alpha val="25000"/>
                </a:schemeClr>
              </a:solidFill>
              <a:ln>
                <a:noFill/>
              </a:ln>
              <a:effectLst/>
            </c:spPr>
            <c:txPr>
              <a:bodyPr rot="0" spcFirstLastPara="0" vertOverflow="ellipsis" vert="horz" wrap="square" lIns="38100" tIns="19050" rIns="38100" bIns="19050" anchor="ctr" anchorCtr="1"/>
              <a:lstStyle/>
              <a:p>
                <a:pPr>
                  <a:defRPr lang="zh-CN" sz="900" b="0" i="0" u="none" strike="noStrike" kern="1200" baseline="0">
                    <a:solidFill>
                      <a:schemeClr val="lt1"/>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spPr>
                    <a:ln w="9525">
                      <a:solidFill>
                        <a:schemeClr val="accent1">
                          <a:lumMod val="60000"/>
                          <a:lumOff val="40000"/>
                        </a:schemeClr>
                      </a:solidFill>
                    </a:ln>
                    <a:effectLst/>
                  </c:spPr>
                </c15:leaderLines>
              </c:ext>
            </c:extLst>
          </c:dLbls>
          <c:cat>
            <c:numRef>
              <c:f>[工作簿1]Sheet5!$A$4:$A$11</c:f>
              <c:numCache>
                <c:formatCode>General</c:formatCode>
                <c:ptCount val="7"/>
                <c:pt idx="0">
                  <c:v>2022</c:v>
                </c:pt>
                <c:pt idx="1">
                  <c:v>2023</c:v>
                </c:pt>
                <c:pt idx="2">
                  <c:v>2024</c:v>
                </c:pt>
                <c:pt idx="3">
                  <c:v>2025</c:v>
                </c:pt>
                <c:pt idx="4">
                  <c:v>2026</c:v>
                </c:pt>
                <c:pt idx="5">
                  <c:v>2027</c:v>
                </c:pt>
                <c:pt idx="6">
                  <c:v>2028</c:v>
                </c:pt>
              </c:numCache>
            </c:numRef>
          </c:cat>
          <c:val>
            <c:numRef>
              <c:f>[工作簿1]Sheet5!$B$4:$B$11</c:f>
              <c:numCache>
                <c:formatCode>General</c:formatCode>
                <c:ptCount val="7"/>
                <c:pt idx="0">
                  <c:v>176.8</c:v>
                </c:pt>
                <c:pt idx="1">
                  <c:v>201.552</c:v>
                </c:pt>
                <c:pt idx="2">
                  <c:v>229.76928</c:v>
                </c:pt>
                <c:pt idx="3">
                  <c:v>261.9369792</c:v>
                </c:pt>
                <c:pt idx="4">
                  <c:v>298.608156288</c:v>
                </c:pt>
                <c:pt idx="5">
                  <c:v>340.41329816832</c:v>
                </c:pt>
                <c:pt idx="6">
                  <c:v>388.071159911885</c:v>
                </c:pt>
              </c:numCache>
            </c:numRef>
          </c:val>
        </c:ser>
        <c:dLbls>
          <c:showLegendKey val="0"/>
          <c:showVal val="1"/>
          <c:showCatName val="0"/>
          <c:showSerName val="0"/>
          <c:showPercent val="0"/>
          <c:showBubbleSize val="0"/>
        </c:dLbls>
        <c:gapWidth val="269"/>
        <c:overlap val="-20"/>
        <c:axId val="577355368"/>
        <c:axId val="738565470"/>
      </c:barChart>
      <c:catAx>
        <c:axId val="577355368"/>
        <c:scaling>
          <c:orientation val="minMax"/>
        </c:scaling>
        <c:delete val="0"/>
        <c:axPos val="b"/>
        <c:majorGridlines>
          <c:spPr>
            <a:ln w="9525" cap="flat" cmpd="sng" algn="ctr">
              <a:noFill/>
              <a:round/>
            </a:ln>
            <a:effectLst/>
          </c:spPr>
        </c:majorGridlines>
        <c:numFmt formatCode="General" sourceLinked="1"/>
        <c:majorTickMark val="in"/>
        <c:minorTickMark val="none"/>
        <c:tickLblPos val="nextTo"/>
        <c:spPr>
          <a:noFill/>
          <a:ln w="3175" cap="flat" cmpd="sng" algn="ctr">
            <a:noFill/>
            <a:round/>
          </a:ln>
          <a:effectLst/>
        </c:spPr>
        <c:txPr>
          <a:bodyPr rot="-60000000" spcFirstLastPara="0" vertOverflow="ellipsis" vert="horz" wrap="square" anchor="ctr" anchorCtr="1"/>
          <a:lstStyle/>
          <a:p>
            <a:pPr>
              <a:defRPr lang="zh-CN" sz="800" b="0" i="0" u="none" strike="noStrike" kern="1200" cap="all" spc="150" normalizeH="0" baseline="0">
                <a:solidFill>
                  <a:schemeClr val="lt1"/>
                </a:solidFill>
                <a:latin typeface="+mn-lt"/>
                <a:ea typeface="+mn-ea"/>
                <a:cs typeface="+mn-cs"/>
              </a:defRPr>
            </a:pPr>
          </a:p>
        </c:txPr>
        <c:crossAx val="738565470"/>
        <c:crosses val="autoZero"/>
        <c:auto val="1"/>
        <c:lblAlgn val="ctr"/>
        <c:lblOffset val="100"/>
        <c:noMultiLvlLbl val="0"/>
      </c:catAx>
      <c:valAx>
        <c:axId val="738565470"/>
        <c:scaling>
          <c:orientation val="minMax"/>
        </c:scaling>
        <c:delete val="0"/>
        <c:axPos val="l"/>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zh-CN" sz="900" b="0" i="0" u="none" strike="noStrike" kern="1200" baseline="0">
                <a:solidFill>
                  <a:schemeClr val="lt1"/>
                </a:solidFill>
                <a:latin typeface="+mn-lt"/>
                <a:ea typeface="+mn-ea"/>
                <a:cs typeface="+mn-cs"/>
              </a:defRPr>
            </a:pPr>
          </a:p>
        </c:txPr>
        <c:crossAx val="577355368"/>
        <c:crosses val="autoZero"/>
        <c:crossBetween val="between"/>
      </c:valAx>
      <c:spPr>
        <a:noFill/>
        <a:ln>
          <a:noFill/>
        </a:ln>
        <a:effectLst/>
      </c:spPr>
    </c:plotArea>
    <c:plotVisOnly val="1"/>
    <c:dispBlanksAs val="gap"/>
    <c:showDLblsOverMax val="0"/>
  </c:chart>
  <c:spPr>
    <a:solidFill>
      <a:schemeClr val="accent2">
        <a:lumMod val="50000"/>
        <a:alpha val="20000"/>
      </a:schemeClr>
    </a:solidFill>
    <a:ln w="9525" cap="flat" cmpd="sng" algn="ctr">
      <a:noFill/>
      <a:round/>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4">
  <cs:axisTitle>
    <cs:lnRef idx="0"/>
    <cs:fillRef idx="0"/>
    <cs:effectRef idx="0"/>
    <cs:fontRef idx="minor">
      <a:schemeClr val="lt1"/>
    </cs:fontRef>
    <cs:defRPr sz="900" b="1" kern="1200"/>
  </cs:axisTitle>
  <cs:categoryAxis>
    <cs:lnRef idx="0">
      <cs:styleClr val="0"/>
    </cs:lnRef>
    <cs:fillRef idx="0"/>
    <cs:effectRef idx="0"/>
    <cs:fontRef idx="minor">
      <a:schemeClr val="lt1"/>
    </cs:fontRef>
    <cs:spPr>
      <a:ln w="3175" cap="flat" cmpd="sng" algn="ctr">
        <a:solidFill>
          <a:schemeClr val="phClr">
            <a:lumMod val="60000"/>
            <a:lumOff val="40000"/>
          </a:schemeClr>
        </a:solidFill>
        <a:round/>
      </a:ln>
    </cs:spPr>
    <cs:defRPr sz="800" kern="1200" cap="all" spc="150" normalizeH="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000" kern="1200"/>
  </cs:chartArea>
  <cs:dataLabel>
    <cs:lnRef idx="0"/>
    <cs:fillRef idx="0">
      <cs:styleClr val="auto"/>
    </cs:fillRef>
    <cs:effectRef idx="0"/>
    <cs:fontRef idx="minor">
      <a:schemeClr val="lt1"/>
    </cs:fontRef>
    <cs:spPr>
      <a:solidFill>
        <a:schemeClr val="phClr">
          <a:alpha val="70000"/>
        </a:schemeClr>
      </a:solidFill>
    </cs:spPr>
    <cs:defRPr sz="900" kern="1200"/>
  </cs:dataLabel>
  <cs:dataLabelCallout>
    <cs:lnRef idx="0">
      <cs:styleClr val="auto"/>
    </cs:lnRef>
    <cs:fillRef idx="0"/>
    <cs:effectRef idx="0"/>
    <cs:fontRef idx="minor">
      <cs:styleClr val="auto"/>
    </cs:fontRef>
    <cs:spPr>
      <a:solidFill>
        <a:schemeClr val="lt1"/>
      </a:solidFill>
      <a:ln>
        <a:solidFill>
          <a:schemeClr val="ph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pattFill prst="ltUpDiag">
        <a:fgClr>
          <a:schemeClr val="phClr"/>
        </a:fgClr>
        <a:bgClr>
          <a:schemeClr val="lt1"/>
        </a:bgClr>
      </a:pattFill>
    </cs:spPr>
  </cs:dataPoint>
  <cs:dataPoint3D>
    <cs:lnRef idx="0"/>
    <cs:fillRef idx="0">
      <cs:styleClr val="auto"/>
    </cs:fillRef>
    <cs:effectRef idx="0"/>
    <cs:fontRef idx="minor">
      <a:schemeClr val="dk1"/>
    </cs:fontRef>
    <cs:spPr>
      <a:pattFill prst="ltUpDiag">
        <a:fgClr>
          <a:schemeClr val="phClr"/>
        </a:fgClr>
        <a:bgClr>
          <a:schemeClr val="lt1"/>
        </a:bgClr>
      </a:patt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900"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styleClr val="0"/>
    </cs:lnRef>
    <cs:fillRef idx="0"/>
    <cs:effectRef idx="0"/>
    <cs:fontRef idx="minor">
      <a:schemeClr val="dk1"/>
    </cs:fontRef>
    <cs:spPr>
      <a:ln w="9525">
        <a:solidFill>
          <a:schemeClr val="phClr">
            <a:lumMod val="60000"/>
            <a:lumOff val="40000"/>
          </a:schemeClr>
        </a:solidFill>
        <a:prstDash val="dash"/>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900"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500"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900"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zh-CN" altLang="en-US"/>
          </a:p>
        </p:txBody>
      </p:sp>
      <p:sp>
        <p:nvSpPr>
          <p:cNvPr id="3" name="日期占位符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zh-CN" altLang="en-US"/>
          </a:p>
        </p:txBody>
      </p:sp>
      <p:sp>
        <p:nvSpPr>
          <p:cNvPr id="5" name="灯片编号占位符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D6C8D182-E4C8-4120-9249-FC9774456FF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85D0DACE-38E0-42D2-9336-2B707D34BC6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322962"/>
            <a:ext cx="9144000" cy="2187001"/>
          </a:xfrm>
        </p:spPr>
        <p:txBody>
          <a:bodyPr anchor="b">
            <a:normAutofit/>
          </a:bodyPr>
          <a:lstStyle>
            <a:lvl1pPr algn="ctr">
              <a:lnSpc>
                <a:spcPct val="130000"/>
              </a:lnSpc>
              <a:defRPr sz="6000">
                <a:effectLst/>
              </a:defRPr>
            </a:lvl1pPr>
          </a:lstStyle>
          <a:p>
            <a:r>
              <a:rPr lang="zh-CN" altLang="en-US" dirty="0"/>
              <a:t>单击此处添加标题</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3" name="副标题 2"/>
          <p:cNvSpPr>
            <a:spLocks noGrp="1"/>
          </p:cNvSpPr>
          <p:nvPr>
            <p:ph type="subTitle" idx="1" hasCustomPrompt="1"/>
          </p:nvPr>
        </p:nvSpPr>
        <p:spPr>
          <a:xfrm>
            <a:off x="1524000" y="3602038"/>
            <a:ext cx="9144000" cy="1655762"/>
          </a:xfrm>
        </p:spPr>
        <p:txBody>
          <a:bodyPr>
            <a:normAutofit/>
          </a:bodyPr>
          <a:lstStyle>
            <a:lvl1pPr marL="0" indent="0" algn="ctr">
              <a:buNone/>
              <a:defRPr sz="2400">
                <a:solidFill>
                  <a:schemeClr val="tx1">
                    <a:lumMod val="75000"/>
                    <a:lumOff val="25000"/>
                  </a:schemeClr>
                </a:solidFill>
                <a:effectLst/>
                <a:latin typeface="+mn-ea"/>
                <a:ea typeface="+mn-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单击此处添加副标题</a:t>
            </a:r>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chor="ctr" anchorCtr="0">
            <a:normAutofit/>
          </a:bodyPr>
          <a:lstStyle>
            <a:lvl1pPr>
              <a:defRPr sz="4400" b="0">
                <a:effectLst/>
              </a:defRPr>
            </a:lvl1pPr>
          </a:lstStyle>
          <a:p>
            <a:r>
              <a:rPr lang="zh-CN" altLang="en-US" dirty="0"/>
              <a:t>单击此处编辑母版标题样式</a:t>
            </a:r>
            <a:endParaRPr lang="zh-CN" altLang="en-US" dirty="0"/>
          </a:p>
        </p:txBody>
      </p:sp>
      <p:sp>
        <p:nvSpPr>
          <p:cNvPr id="3" name="内容占位符 2"/>
          <p:cNvSpPr>
            <a:spLocks noGrp="1"/>
          </p:cNvSpPr>
          <p:nvPr>
            <p:ph idx="1"/>
          </p:nvPr>
        </p:nvSpPr>
        <p:spPr>
          <a:xfrm>
            <a:off x="647700" y="1825625"/>
            <a:ext cx="10515600" cy="4351338"/>
          </a:xfrm>
        </p:spPr>
        <p:txBody>
          <a:bodyPr>
            <a:normAutofit/>
          </a:bodyPr>
          <a:lstStyle>
            <a:lvl1pPr>
              <a:defRPr sz="28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49" y="469127"/>
            <a:ext cx="10307927" cy="4093347"/>
          </a:xfrm>
        </p:spPr>
        <p:txBody>
          <a:bodyPr anchor="b">
            <a:normAutofit/>
          </a:bodyPr>
          <a:lstStyle>
            <a:lvl1pPr>
              <a:defRPr sz="6000">
                <a:effectLst/>
              </a:defRPr>
            </a:lvl1p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1850" y="4610028"/>
            <a:ext cx="10307926" cy="647555"/>
          </a:xfrm>
        </p:spPr>
        <p:txBody>
          <a:bodyPr>
            <a:norm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ormAutofit/>
          </a:bodyPr>
          <a:lstStyle>
            <a:lvl1pPr>
              <a:defRPr sz="4400" b="0" i="0">
                <a:effectLst/>
              </a:defRPr>
            </a:lvl1pPr>
          </a:lstStyle>
          <a:p>
            <a:r>
              <a:rPr lang="zh-CN" altLang="en-US" dirty="0"/>
              <a:t>单击此处编辑母版标题样式</a:t>
            </a:r>
            <a:endParaRPr lang="zh-CN" altLang="en-US" dirty="0"/>
          </a:p>
        </p:txBody>
      </p:sp>
      <p:sp>
        <p:nvSpPr>
          <p:cNvPr id="3" name="内容占位符 2"/>
          <p:cNvSpPr>
            <a:spLocks noGrp="1"/>
          </p:cNvSpPr>
          <p:nvPr>
            <p:ph sz="half" idx="1"/>
          </p:nvPr>
        </p:nvSpPr>
        <p:spPr>
          <a:xfrm>
            <a:off x="647700" y="1825625"/>
            <a:ext cx="5181600" cy="4351338"/>
          </a:xfrm>
        </p:spPr>
        <p:txBody>
          <a:bodyPr>
            <a:normAutofit/>
          </a:bodyPr>
          <a:lstStyle>
            <a:lvl1pPr>
              <a:lnSpc>
                <a:spcPct val="90000"/>
              </a:lnSpc>
              <a:defRPr sz="2800">
                <a:solidFill>
                  <a:schemeClr val="tx1">
                    <a:lumMod val="75000"/>
                    <a:lumOff val="25000"/>
                  </a:schemeClr>
                </a:solidFill>
              </a:defRPr>
            </a:lvl1pPr>
            <a:lvl2pPr>
              <a:lnSpc>
                <a:spcPct val="90000"/>
              </a:lnSpc>
              <a:defRPr sz="2400">
                <a:solidFill>
                  <a:schemeClr val="tx1">
                    <a:lumMod val="75000"/>
                    <a:lumOff val="25000"/>
                  </a:schemeClr>
                </a:solidFill>
              </a:defRPr>
            </a:lvl2pPr>
            <a:lvl3pPr>
              <a:lnSpc>
                <a:spcPct val="90000"/>
              </a:lnSpc>
              <a:defRPr sz="2000">
                <a:solidFill>
                  <a:schemeClr val="tx1">
                    <a:lumMod val="75000"/>
                    <a:lumOff val="25000"/>
                  </a:schemeClr>
                </a:solidFill>
              </a:defRPr>
            </a:lvl3pPr>
            <a:lvl4pPr>
              <a:lnSpc>
                <a:spcPct val="90000"/>
              </a:lnSpc>
              <a:defRPr sz="1800">
                <a:solidFill>
                  <a:schemeClr val="tx1">
                    <a:lumMod val="75000"/>
                    <a:lumOff val="25000"/>
                  </a:schemeClr>
                </a:solidFill>
              </a:defRPr>
            </a:lvl4pPr>
            <a:lvl5pPr>
              <a:lnSpc>
                <a:spcPct val="90000"/>
              </a:lnSpc>
              <a:defRPr sz="18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p:nvPr>
        </p:nvSpPr>
        <p:spPr>
          <a:xfrm>
            <a:off x="5981700" y="1825625"/>
            <a:ext cx="5181600" cy="4351338"/>
          </a:xfrm>
        </p:spPr>
        <p:txBody>
          <a:bodyPr>
            <a:normAutofit/>
          </a:bodyPr>
          <a:lstStyle>
            <a:lvl1pPr>
              <a:lnSpc>
                <a:spcPct val="90000"/>
              </a:lnSpc>
              <a:defRPr sz="2800">
                <a:solidFill>
                  <a:schemeClr val="tx1">
                    <a:lumMod val="75000"/>
                    <a:lumOff val="25000"/>
                  </a:schemeClr>
                </a:solidFill>
              </a:defRPr>
            </a:lvl1pPr>
            <a:lvl2pPr>
              <a:lnSpc>
                <a:spcPct val="90000"/>
              </a:lnSpc>
              <a:defRPr sz="2400">
                <a:solidFill>
                  <a:schemeClr val="tx1">
                    <a:lumMod val="75000"/>
                    <a:lumOff val="25000"/>
                  </a:schemeClr>
                </a:solidFill>
              </a:defRPr>
            </a:lvl2pPr>
            <a:lvl3pPr>
              <a:lnSpc>
                <a:spcPct val="90000"/>
              </a:lnSpc>
              <a:defRPr sz="2000">
                <a:solidFill>
                  <a:schemeClr val="tx1">
                    <a:lumMod val="75000"/>
                    <a:lumOff val="25000"/>
                  </a:schemeClr>
                </a:solidFill>
              </a:defRPr>
            </a:lvl3pPr>
            <a:lvl4pPr>
              <a:lnSpc>
                <a:spcPct val="90000"/>
              </a:lnSpc>
              <a:defRPr sz="1800">
                <a:solidFill>
                  <a:schemeClr val="tx1">
                    <a:lumMod val="75000"/>
                    <a:lumOff val="25000"/>
                  </a:schemeClr>
                </a:solidFill>
              </a:defRPr>
            </a:lvl4pPr>
            <a:lvl5pPr>
              <a:lnSpc>
                <a:spcPct val="90000"/>
              </a:lnSpc>
              <a:defRPr sz="18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9788" y="1744961"/>
            <a:ext cx="5157787" cy="823912"/>
          </a:xfrm>
        </p:spPr>
        <p:txBody>
          <a:bodyPr anchor="b">
            <a:norm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nvPr>
        </p:nvSpPr>
        <p:spPr>
          <a:xfrm>
            <a:off x="6172200" y="1744961"/>
            <a:ext cx="5183188" cy="823912"/>
          </a:xfrm>
        </p:spPr>
        <p:txBody>
          <a:bodyPr anchor="b">
            <a:norm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766219"/>
            <a:ext cx="10515600" cy="1325563"/>
          </a:xfrm>
        </p:spPr>
        <p:txBody>
          <a:bodyPr>
            <a:normAutofit/>
          </a:bodyPr>
          <a:lstStyle>
            <a:lvl1pPr algn="ctr">
              <a:defRPr sz="4400" b="0">
                <a:effectLst/>
              </a:defRPr>
            </a:lvl1pPr>
          </a:lstStyle>
          <a:p>
            <a:r>
              <a:rPr lang="zh-CN" altLang="en-US" dirty="0"/>
              <a:t>单击此处编辑母版标题样式</a:t>
            </a:r>
            <a:endParaRPr lang="zh-CN" altLang="en-US" dirty="0"/>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46747" y="127000"/>
            <a:ext cx="4165200" cy="1600200"/>
          </a:xfrm>
        </p:spPr>
        <p:txBody>
          <a:bodyPr anchor="ctr" anchorCtr="0">
            <a:normAutofit/>
          </a:bodyPr>
          <a:lstStyle>
            <a:lvl1pPr>
              <a:defRPr sz="3200" b="0">
                <a:effectLst/>
              </a:defRPr>
            </a:lvl1pPr>
          </a:lstStyle>
          <a:p>
            <a:r>
              <a:rPr lang="zh-CN" altLang="en-US" dirty="0"/>
              <a:t>单击此处编辑标题</a:t>
            </a:r>
            <a:endParaRPr lang="zh-CN" altLang="en-US" dirty="0"/>
          </a:p>
        </p:txBody>
      </p:sp>
      <p:sp>
        <p:nvSpPr>
          <p:cNvPr id="3" name="图片占位符 2"/>
          <p:cNvSpPr>
            <a:spLocks noGrp="1" noChangeAspect="1"/>
          </p:cNvSpPr>
          <p:nvPr>
            <p:ph type="pic" idx="1"/>
          </p:nvPr>
        </p:nvSpPr>
        <p:spPr>
          <a:xfrm>
            <a:off x="5184000" y="766354"/>
            <a:ext cx="5817375" cy="50944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651827" y="2057400"/>
            <a:ext cx="4165200" cy="3811588"/>
          </a:xfrm>
        </p:spPr>
        <p:txBody>
          <a:bodyPr>
            <a:normAutofit/>
          </a:bodyPr>
          <a:lstStyle>
            <a:lvl1pPr marL="0" indent="0">
              <a:lnSpc>
                <a:spcPct val="15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824484" y="365125"/>
            <a:ext cx="1529316" cy="5811838"/>
          </a:xfrm>
        </p:spPr>
        <p:txBody>
          <a:bodyPr vert="eaVert">
            <a:normAutofit/>
          </a:bodyPr>
          <a:lstStyle>
            <a:lvl1pPr>
              <a:defRPr sz="4400"/>
            </a:lvl1pPr>
          </a:lstStyle>
          <a:p>
            <a:r>
              <a:rPr lang="zh-CN" altLang="en-US" dirty="0"/>
              <a:t>单击此处编辑母版标题样式</a:t>
            </a:r>
            <a:endParaRPr lang="zh-CN" altLang="en-US" dirty="0"/>
          </a:p>
        </p:txBody>
      </p:sp>
      <p:sp>
        <p:nvSpPr>
          <p:cNvPr id="3" name="竖排文字占位符 2"/>
          <p:cNvSpPr>
            <a:spLocks noGrp="1"/>
          </p:cNvSpPr>
          <p:nvPr>
            <p:ph type="body" orient="vert" idx="1"/>
          </p:nvPr>
        </p:nvSpPr>
        <p:spPr>
          <a:xfrm>
            <a:off x="838200" y="365125"/>
            <a:ext cx="8879958" cy="5811838"/>
          </a:xfrm>
        </p:spPr>
        <p:txBody>
          <a:bodyPr vert="eaVert"/>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8.jpeg"/><Relationship Id="rId7" Type="http://schemas.openxmlformats.org/officeDocument/2006/relationships/image" Target="../media/image7.pn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3" Type="http://schemas.openxmlformats.org/officeDocument/2006/relationships/image" Target="../media/image3.jpeg"/><Relationship Id="rId2" Type="http://schemas.openxmlformats.org/officeDocument/2006/relationships/image" Target="../media/image2.jpeg"/><Relationship Id="rId10" Type="http://schemas.openxmlformats.org/officeDocument/2006/relationships/notesSlide" Target="../notesSlides/notesSlide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24.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jpeg"/><Relationship Id="rId1"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jpeg"/><Relationship Id="rId1"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3.jpeg"/><Relationship Id="rId1"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4.png"/><Relationship Id="rId1" Type="http://schemas.openxmlformats.org/officeDocument/2006/relationships/image" Target="../media/image12.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chart" Target="../charts/chart1.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xml"/><Relationship Id="rId1" Type="http://schemas.openxmlformats.org/officeDocument/2006/relationships/image" Target="../media/image18.png"/></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dirty="0">
                <a:effectLst/>
              </a:rPr>
              <a:t>Bio-synthetic Fur</a:t>
            </a:r>
            <a:endParaRPr lang="en-US" altLang="zh-CN" dirty="0">
              <a:effectLst/>
            </a:endParaRPr>
          </a:p>
        </p:txBody>
      </p:sp>
      <p:sp>
        <p:nvSpPr>
          <p:cNvPr id="5" name="副标题 4"/>
          <p:cNvSpPr>
            <a:spLocks noGrp="1"/>
          </p:cNvSpPr>
          <p:nvPr>
            <p:ph type="subTitle" idx="1"/>
          </p:nvPr>
        </p:nvSpPr>
        <p:spPr/>
        <p:txBody>
          <a:bodyPr/>
          <a:lstStyle/>
          <a:p>
            <a:r>
              <a:rPr lang="en-US" altLang="zh-CN" dirty="0">
                <a:latin typeface="+mn-lt"/>
              </a:rPr>
              <a:t>Gu, Hongbin</a:t>
            </a:r>
            <a:endParaRPr lang="en-US" altLang="zh-CN" dirty="0">
              <a:latin typeface="+mn-lt"/>
            </a:endParaRPr>
          </a:p>
          <a:p>
            <a:r>
              <a:rPr lang="en-US" altLang="zh-CN" dirty="0">
                <a:latin typeface="+mn-lt"/>
              </a:rPr>
              <a:t>anthonyguhongbin@outlook.com</a:t>
            </a:r>
            <a:endParaRPr lang="en-US" altLang="zh-CN" dirty="0">
              <a:latin typeface="+mn-lt"/>
            </a:endParaRPr>
          </a:p>
        </p:txBody>
      </p:sp>
      <p:pic>
        <p:nvPicPr>
          <p:cNvPr id="3" name="图片 2"/>
          <p:cNvPicPr/>
          <p:nvPr/>
        </p:nvPicPr>
        <p:blipFill>
          <a:blip r:embed="rId1"/>
          <a:stretch>
            <a:fillRect/>
          </a:stretch>
        </p:blipFill>
        <p:spPr>
          <a:xfrm>
            <a:off x="384810" y="0"/>
            <a:ext cx="3861435" cy="2186940"/>
          </a:xfrm>
          <a:prstGeom prst="rect">
            <a:avLst/>
          </a:prstGeom>
        </p:spPr>
      </p:pic>
      <p:pic>
        <p:nvPicPr>
          <p:cNvPr id="4" name="图片 3"/>
          <p:cNvPicPr>
            <a:picLocks noChangeAspect="1"/>
          </p:cNvPicPr>
          <p:nvPr/>
        </p:nvPicPr>
        <p:blipFill>
          <a:blip r:embed="rId2"/>
          <a:stretch>
            <a:fillRect/>
          </a:stretch>
        </p:blipFill>
        <p:spPr>
          <a:xfrm>
            <a:off x="5141595" y="0"/>
            <a:ext cx="2913380" cy="1939290"/>
          </a:xfrm>
          <a:prstGeom prst="rect">
            <a:avLst/>
          </a:prstGeom>
        </p:spPr>
      </p:pic>
      <p:pic>
        <p:nvPicPr>
          <p:cNvPr id="6" name="图片 5"/>
          <p:cNvPicPr>
            <a:picLocks noChangeAspect="1"/>
          </p:cNvPicPr>
          <p:nvPr/>
        </p:nvPicPr>
        <p:blipFill>
          <a:blip r:embed="rId3"/>
          <a:stretch>
            <a:fillRect/>
          </a:stretch>
        </p:blipFill>
        <p:spPr>
          <a:xfrm>
            <a:off x="4246245" y="4921885"/>
            <a:ext cx="2914015" cy="1939290"/>
          </a:xfrm>
          <a:prstGeom prst="rect">
            <a:avLst/>
          </a:prstGeom>
        </p:spPr>
      </p:pic>
      <p:pic>
        <p:nvPicPr>
          <p:cNvPr id="7" name="图片 6"/>
          <p:cNvPicPr/>
          <p:nvPr/>
        </p:nvPicPr>
        <p:blipFill>
          <a:blip r:embed="rId4"/>
          <a:stretch>
            <a:fillRect/>
          </a:stretch>
        </p:blipFill>
        <p:spPr>
          <a:xfrm>
            <a:off x="8950325" y="0"/>
            <a:ext cx="2799715" cy="2597785"/>
          </a:xfrm>
          <a:prstGeom prst="rect">
            <a:avLst/>
          </a:prstGeom>
        </p:spPr>
      </p:pic>
      <p:pic>
        <p:nvPicPr>
          <p:cNvPr id="8" name="图片 7"/>
          <p:cNvPicPr preferRelativeResize="0"/>
          <p:nvPr/>
        </p:nvPicPr>
        <p:blipFill>
          <a:blip r:embed="rId5"/>
          <a:stretch>
            <a:fillRect/>
          </a:stretch>
        </p:blipFill>
        <p:spPr>
          <a:xfrm>
            <a:off x="8054975" y="4671060"/>
            <a:ext cx="3695065" cy="2186940"/>
          </a:xfrm>
          <a:prstGeom prst="rect">
            <a:avLst/>
          </a:prstGeom>
        </p:spPr>
      </p:pic>
      <p:pic>
        <p:nvPicPr>
          <p:cNvPr id="12" name="图片 11"/>
          <p:cNvPicPr/>
          <p:nvPr/>
        </p:nvPicPr>
        <p:blipFill>
          <a:blip r:embed="rId6"/>
          <a:stretch>
            <a:fillRect/>
          </a:stretch>
        </p:blipFill>
        <p:spPr>
          <a:xfrm>
            <a:off x="391160" y="4260215"/>
            <a:ext cx="2799715" cy="2597785"/>
          </a:xfrm>
          <a:prstGeom prst="rect">
            <a:avLst/>
          </a:prstGeom>
        </p:spPr>
      </p:pic>
      <p:pic>
        <p:nvPicPr>
          <p:cNvPr id="18" name="图片 17"/>
          <p:cNvPicPr>
            <a:picLocks noChangeAspect="1"/>
          </p:cNvPicPr>
          <p:nvPr/>
        </p:nvPicPr>
        <p:blipFill>
          <a:blip r:embed="rId7"/>
          <a:stretch>
            <a:fillRect/>
          </a:stretch>
        </p:blipFill>
        <p:spPr>
          <a:xfrm>
            <a:off x="9333230" y="2456815"/>
            <a:ext cx="2913380" cy="1942465"/>
          </a:xfrm>
          <a:prstGeom prst="rect">
            <a:avLst/>
          </a:prstGeom>
        </p:spPr>
      </p:pic>
      <p:pic>
        <p:nvPicPr>
          <p:cNvPr id="19" name="图片 18"/>
          <p:cNvPicPr/>
          <p:nvPr/>
        </p:nvPicPr>
        <p:blipFill>
          <a:blip r:embed="rId8"/>
          <a:stretch>
            <a:fillRect/>
          </a:stretch>
        </p:blipFill>
        <p:spPr>
          <a:xfrm>
            <a:off x="0" y="2456815"/>
            <a:ext cx="2912400" cy="19404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Operation Plan--Location &amp; Personel</a:t>
            </a:r>
            <a:endParaRPr lang="en-US" altLang="zh-CN"/>
          </a:p>
        </p:txBody>
      </p:sp>
      <p:pic>
        <p:nvPicPr>
          <p:cNvPr id="16" name="图片 8"/>
          <p:cNvPicPr>
            <a:picLocks noChangeAspect="1"/>
          </p:cNvPicPr>
          <p:nvPr/>
        </p:nvPicPr>
        <p:blipFill>
          <a:blip r:embed="rId1"/>
          <a:stretch>
            <a:fillRect/>
          </a:stretch>
        </p:blipFill>
        <p:spPr>
          <a:xfrm>
            <a:off x="647700" y="1822450"/>
            <a:ext cx="2792095" cy="1261745"/>
          </a:xfrm>
          <a:prstGeom prst="rect">
            <a:avLst/>
          </a:prstGeom>
          <a:noFill/>
          <a:ln>
            <a:noFill/>
          </a:ln>
        </p:spPr>
      </p:pic>
      <p:pic>
        <p:nvPicPr>
          <p:cNvPr id="17" name="图片 9"/>
          <p:cNvPicPr>
            <a:picLocks noChangeAspect="1"/>
          </p:cNvPicPr>
          <p:nvPr/>
        </p:nvPicPr>
        <p:blipFill>
          <a:blip r:embed="rId2"/>
          <a:srcRect r="15889" b="16974"/>
          <a:stretch>
            <a:fillRect/>
          </a:stretch>
        </p:blipFill>
        <p:spPr>
          <a:xfrm>
            <a:off x="664845" y="3287395"/>
            <a:ext cx="2792095" cy="1261745"/>
          </a:xfrm>
          <a:prstGeom prst="rect">
            <a:avLst/>
          </a:prstGeom>
          <a:noFill/>
          <a:ln>
            <a:noFill/>
          </a:ln>
        </p:spPr>
      </p:pic>
      <p:pic>
        <p:nvPicPr>
          <p:cNvPr id="20" name="图片 11"/>
          <p:cNvPicPr>
            <a:picLocks noChangeAspect="1"/>
          </p:cNvPicPr>
          <p:nvPr/>
        </p:nvPicPr>
        <p:blipFill>
          <a:blip r:embed="rId3"/>
          <a:stretch>
            <a:fillRect/>
          </a:stretch>
        </p:blipFill>
        <p:spPr>
          <a:xfrm>
            <a:off x="633095" y="4792345"/>
            <a:ext cx="2792095" cy="1262380"/>
          </a:xfrm>
          <a:prstGeom prst="rect">
            <a:avLst/>
          </a:prstGeom>
          <a:noFill/>
          <a:ln>
            <a:noFill/>
          </a:ln>
        </p:spPr>
      </p:pic>
      <p:grpSp>
        <p:nvGrpSpPr>
          <p:cNvPr id="15" name="组合 14"/>
          <p:cNvGrpSpPr/>
          <p:nvPr/>
        </p:nvGrpSpPr>
        <p:grpSpPr>
          <a:xfrm>
            <a:off x="3512820" y="1830070"/>
            <a:ext cx="2792095" cy="1252387"/>
            <a:chOff x="1020" y="4674"/>
            <a:chExt cx="4397" cy="1606"/>
          </a:xfrm>
        </p:grpSpPr>
        <p:sp>
          <p:nvSpPr>
            <p:cNvPr id="6" name="文本框 5"/>
            <p:cNvSpPr txBox="1"/>
            <p:nvPr/>
          </p:nvSpPr>
          <p:spPr>
            <a:xfrm>
              <a:off x="1020" y="4674"/>
              <a:ext cx="4397" cy="827"/>
            </a:xfrm>
            <a:prstGeom prst="rect">
              <a:avLst/>
            </a:prstGeom>
            <a:solidFill>
              <a:schemeClr val="accent2">
                <a:lumMod val="50000"/>
                <a:alpha val="25000"/>
              </a:schemeClr>
            </a:solidFill>
          </p:spPr>
          <p:txBody>
            <a:bodyPr wrap="square" rtlCol="0">
              <a:spAutoFit/>
            </a:bodyPr>
            <a:p>
              <a:pPr algn="ctr"/>
              <a:r>
                <a:rPr lang="en-US" altLang="zh-CN" sz="1200" b="1">
                  <a:solidFill>
                    <a:schemeClr val="bg1"/>
                  </a:solidFill>
                </a:rPr>
                <a:t>Columbia University</a:t>
              </a:r>
              <a:endParaRPr lang="en-US" altLang="zh-CN" sz="1200" b="1">
                <a:solidFill>
                  <a:schemeClr val="bg1"/>
                </a:solidFill>
              </a:endParaRPr>
            </a:p>
            <a:p>
              <a:pPr algn="ctr"/>
              <a:r>
                <a:rPr lang="en-US" altLang="zh-CN" sz="1200" b="1">
                  <a:solidFill>
                    <a:schemeClr val="bg1"/>
                  </a:solidFill>
                </a:rPr>
                <a:t>N</a:t>
              </a:r>
              <a:r>
                <a:rPr lang="en-US" altLang="zh-CN" sz="1200" b="1">
                  <a:solidFill>
                    <a:schemeClr val="bg1"/>
                  </a:solidFill>
                </a:rPr>
                <a:t>ew York</a:t>
              </a:r>
              <a:endParaRPr lang="en-US" altLang="zh-CN" sz="1200" b="1">
                <a:solidFill>
                  <a:schemeClr val="bg1"/>
                </a:solidFill>
              </a:endParaRPr>
            </a:p>
            <a:p>
              <a:pPr algn="ctr"/>
              <a:r>
                <a:rPr lang="en-US" altLang="zh-CN" sz="1200" b="1">
                  <a:solidFill>
                    <a:schemeClr val="bg1"/>
                  </a:solidFill>
                </a:rPr>
                <a:t>R&amp;D Center</a:t>
              </a:r>
              <a:endParaRPr lang="en-US" altLang="zh-CN" sz="1200" b="1">
                <a:solidFill>
                  <a:schemeClr val="bg1"/>
                </a:solidFill>
              </a:endParaRPr>
            </a:p>
          </p:txBody>
        </p:sp>
        <p:sp>
          <p:nvSpPr>
            <p:cNvPr id="7" name="文本框 6"/>
            <p:cNvSpPr txBox="1"/>
            <p:nvPr/>
          </p:nvSpPr>
          <p:spPr>
            <a:xfrm>
              <a:off x="1020" y="5690"/>
              <a:ext cx="4397" cy="590"/>
            </a:xfrm>
            <a:prstGeom prst="rect">
              <a:avLst/>
            </a:prstGeom>
            <a:solidFill>
              <a:schemeClr val="accent2">
                <a:lumMod val="50000"/>
                <a:alpha val="25000"/>
              </a:schemeClr>
            </a:solidFill>
          </p:spPr>
          <p:txBody>
            <a:bodyPr wrap="square" rtlCol="0">
              <a:spAutoFit/>
            </a:bodyPr>
            <a:p>
              <a:pPr algn="ctr"/>
              <a:r>
                <a:rPr lang="en-US" altLang="zh-CN" sz="1200" b="1">
                  <a:solidFill>
                    <a:schemeClr val="bg1"/>
                  </a:solidFill>
                </a:rPr>
                <a:t>M</a:t>
              </a:r>
              <a:r>
                <a:rPr lang="en-US" altLang="zh-CN" sz="1200" b="1">
                  <a:solidFill>
                    <a:schemeClr val="bg1"/>
                  </a:solidFill>
                </a:rPr>
                <a:t>ature Technology </a:t>
              </a:r>
              <a:endParaRPr lang="en-US" altLang="zh-CN" sz="1200" b="1">
                <a:solidFill>
                  <a:schemeClr val="bg1"/>
                </a:solidFill>
              </a:endParaRPr>
            </a:p>
            <a:p>
              <a:pPr algn="ctr"/>
              <a:r>
                <a:rPr lang="en-US" altLang="zh-CN" sz="1200" b="1">
                  <a:solidFill>
                    <a:schemeClr val="bg1"/>
                  </a:solidFill>
                </a:rPr>
                <a:t>Sufficient Talents</a:t>
              </a:r>
              <a:endParaRPr lang="en-US" altLang="zh-CN" sz="1200" b="1">
                <a:solidFill>
                  <a:schemeClr val="bg1"/>
                </a:solidFill>
              </a:endParaRPr>
            </a:p>
          </p:txBody>
        </p:sp>
      </p:grpSp>
      <p:grpSp>
        <p:nvGrpSpPr>
          <p:cNvPr id="19" name="组合 18"/>
          <p:cNvGrpSpPr/>
          <p:nvPr/>
        </p:nvGrpSpPr>
        <p:grpSpPr>
          <a:xfrm>
            <a:off x="3499485" y="4801870"/>
            <a:ext cx="2792095" cy="1247603"/>
            <a:chOff x="13182" y="4674"/>
            <a:chExt cx="4397" cy="1610"/>
          </a:xfrm>
        </p:grpSpPr>
        <p:sp>
          <p:nvSpPr>
            <p:cNvPr id="5" name="文本框 4"/>
            <p:cNvSpPr txBox="1"/>
            <p:nvPr/>
          </p:nvSpPr>
          <p:spPr>
            <a:xfrm>
              <a:off x="13182" y="4674"/>
              <a:ext cx="4397" cy="833"/>
            </a:xfrm>
            <a:prstGeom prst="rect">
              <a:avLst/>
            </a:prstGeom>
            <a:solidFill>
              <a:schemeClr val="accent2">
                <a:lumMod val="50000"/>
                <a:alpha val="25000"/>
              </a:schemeClr>
            </a:solidFill>
          </p:spPr>
          <p:txBody>
            <a:bodyPr wrap="square" rtlCol="0">
              <a:spAutoFit/>
            </a:bodyPr>
            <a:p>
              <a:pPr algn="ctr"/>
              <a:r>
                <a:rPr lang="en-US" altLang="zh-CN" sz="1200" b="1">
                  <a:solidFill>
                    <a:schemeClr val="bg1"/>
                  </a:solidFill>
                </a:rPr>
                <a:t>Central Saint Martins</a:t>
              </a:r>
              <a:endParaRPr lang="en-US" altLang="zh-CN" sz="1200" b="1">
                <a:solidFill>
                  <a:schemeClr val="bg1"/>
                </a:solidFill>
              </a:endParaRPr>
            </a:p>
            <a:p>
              <a:pPr algn="ctr"/>
              <a:r>
                <a:rPr lang="en-US" altLang="zh-CN" sz="1200" b="1">
                  <a:solidFill>
                    <a:schemeClr val="bg1"/>
                  </a:solidFill>
                </a:rPr>
                <a:t>London</a:t>
              </a:r>
              <a:endParaRPr lang="en-US" altLang="zh-CN" sz="1200" b="1">
                <a:solidFill>
                  <a:schemeClr val="bg1"/>
                </a:solidFill>
              </a:endParaRPr>
            </a:p>
            <a:p>
              <a:pPr algn="ctr"/>
              <a:r>
                <a:rPr lang="en-US" altLang="zh-CN" sz="1200" b="1">
                  <a:solidFill>
                    <a:schemeClr val="bg1"/>
                  </a:solidFill>
                </a:rPr>
                <a:t>Communication Center</a:t>
              </a:r>
              <a:endParaRPr lang="en-US" altLang="zh-CN" sz="1200" b="1">
                <a:solidFill>
                  <a:schemeClr val="bg1"/>
                </a:solidFill>
              </a:endParaRPr>
            </a:p>
          </p:txBody>
        </p:sp>
        <p:sp>
          <p:nvSpPr>
            <p:cNvPr id="8" name="文本框 7"/>
            <p:cNvSpPr txBox="1"/>
            <p:nvPr/>
          </p:nvSpPr>
          <p:spPr>
            <a:xfrm>
              <a:off x="13182" y="5690"/>
              <a:ext cx="4397" cy="594"/>
            </a:xfrm>
            <a:prstGeom prst="rect">
              <a:avLst/>
            </a:prstGeom>
            <a:solidFill>
              <a:schemeClr val="accent2">
                <a:lumMod val="50000"/>
                <a:alpha val="25000"/>
              </a:schemeClr>
            </a:solidFill>
          </p:spPr>
          <p:txBody>
            <a:bodyPr wrap="square" rtlCol="0">
              <a:spAutoFit/>
            </a:bodyPr>
            <a:p>
              <a:pPr algn="ctr"/>
              <a:r>
                <a:rPr lang="en-US" altLang="zh-CN" sz="1200" b="1">
                  <a:solidFill>
                    <a:schemeClr val="bg1"/>
                  </a:solidFill>
                </a:rPr>
                <a:t>Radiation to W</a:t>
              </a:r>
              <a:r>
                <a:rPr lang="en-US" altLang="zh-CN" sz="1200" b="1">
                  <a:solidFill>
                    <a:schemeClr val="bg1"/>
                  </a:solidFill>
                </a:rPr>
                <a:t>hole European Market </a:t>
              </a:r>
              <a:endParaRPr lang="en-US" altLang="zh-CN" sz="1200" b="1">
                <a:solidFill>
                  <a:schemeClr val="bg1"/>
                </a:solidFill>
              </a:endParaRPr>
            </a:p>
          </p:txBody>
        </p:sp>
      </p:grpSp>
      <p:grpSp>
        <p:nvGrpSpPr>
          <p:cNvPr id="18" name="组合 17"/>
          <p:cNvGrpSpPr/>
          <p:nvPr/>
        </p:nvGrpSpPr>
        <p:grpSpPr>
          <a:xfrm>
            <a:off x="3517265" y="3293110"/>
            <a:ext cx="2792095" cy="1240242"/>
            <a:chOff x="7101" y="4674"/>
            <a:chExt cx="4397" cy="1615"/>
          </a:xfrm>
        </p:grpSpPr>
        <p:sp>
          <p:nvSpPr>
            <p:cNvPr id="4" name="文本框 3"/>
            <p:cNvSpPr txBox="1"/>
            <p:nvPr/>
          </p:nvSpPr>
          <p:spPr>
            <a:xfrm>
              <a:off x="7101" y="4674"/>
              <a:ext cx="4397" cy="840"/>
            </a:xfrm>
            <a:prstGeom prst="rect">
              <a:avLst/>
            </a:prstGeom>
            <a:solidFill>
              <a:schemeClr val="accent2">
                <a:lumMod val="50000"/>
                <a:alpha val="25000"/>
              </a:schemeClr>
            </a:solidFill>
          </p:spPr>
          <p:txBody>
            <a:bodyPr wrap="square" rtlCol="0">
              <a:spAutoFit/>
            </a:bodyPr>
            <a:p>
              <a:pPr algn="ctr"/>
              <a:r>
                <a:rPr lang="en-US" altLang="zh-CN" sz="1200" b="1">
                  <a:solidFill>
                    <a:schemeClr val="bg1"/>
                  </a:solidFill>
                </a:rPr>
                <a:t>Ningbo</a:t>
              </a:r>
              <a:endParaRPr lang="en-US" altLang="zh-CN" sz="1200" b="1">
                <a:solidFill>
                  <a:schemeClr val="bg1"/>
                </a:solidFill>
              </a:endParaRPr>
            </a:p>
            <a:p>
              <a:pPr algn="ctr"/>
              <a:r>
                <a:rPr lang="en-US" altLang="zh-CN" sz="1200" b="1">
                  <a:solidFill>
                    <a:schemeClr val="bg1"/>
                  </a:solidFill>
                </a:rPr>
                <a:t>China</a:t>
              </a:r>
              <a:endParaRPr lang="en-US" altLang="zh-CN" sz="1200" b="1">
                <a:solidFill>
                  <a:schemeClr val="bg1"/>
                </a:solidFill>
              </a:endParaRPr>
            </a:p>
            <a:p>
              <a:pPr algn="ctr"/>
              <a:r>
                <a:rPr lang="en-US" altLang="zh-CN" sz="1200" b="1">
                  <a:solidFill>
                    <a:schemeClr val="bg1"/>
                  </a:solidFill>
                </a:rPr>
                <a:t>Mass Production Base</a:t>
              </a:r>
              <a:endParaRPr lang="en-US" altLang="zh-CN" sz="1200" b="1">
                <a:solidFill>
                  <a:schemeClr val="bg1"/>
                </a:solidFill>
              </a:endParaRPr>
            </a:p>
          </p:txBody>
        </p:sp>
        <p:sp>
          <p:nvSpPr>
            <p:cNvPr id="9" name="文本框 8"/>
            <p:cNvSpPr txBox="1"/>
            <p:nvPr/>
          </p:nvSpPr>
          <p:spPr>
            <a:xfrm>
              <a:off x="7101" y="5690"/>
              <a:ext cx="4397" cy="599"/>
            </a:xfrm>
            <a:prstGeom prst="rect">
              <a:avLst/>
            </a:prstGeom>
            <a:solidFill>
              <a:schemeClr val="accent2">
                <a:lumMod val="50000"/>
                <a:alpha val="25000"/>
              </a:schemeClr>
            </a:solidFill>
          </p:spPr>
          <p:txBody>
            <a:bodyPr wrap="square" rtlCol="0">
              <a:spAutoFit/>
            </a:bodyPr>
            <a:p>
              <a:pPr algn="ctr"/>
              <a:r>
                <a:rPr lang="en-US" altLang="zh-CN" sz="1200" b="1">
                  <a:solidFill>
                    <a:schemeClr val="bg1"/>
                  </a:solidFill>
                </a:rPr>
                <a:t>Complete Supply Chain</a:t>
              </a:r>
              <a:endParaRPr lang="en-US" altLang="zh-CN" sz="1200" b="1">
                <a:solidFill>
                  <a:schemeClr val="bg1"/>
                </a:solidFill>
              </a:endParaRPr>
            </a:p>
            <a:p>
              <a:pPr algn="ctr"/>
              <a:r>
                <a:rPr lang="en-US" altLang="zh-CN" sz="1200" b="1">
                  <a:solidFill>
                    <a:schemeClr val="bg1"/>
                  </a:solidFill>
                </a:rPr>
                <a:t>High Manufacturing Efficiency</a:t>
              </a:r>
              <a:endParaRPr lang="en-US" altLang="zh-CN" sz="1200" b="1">
                <a:solidFill>
                  <a:schemeClr val="bg1"/>
                </a:solidFill>
              </a:endParaRPr>
            </a:p>
          </p:txBody>
        </p:sp>
      </p:grpSp>
      <p:pic>
        <p:nvPicPr>
          <p:cNvPr id="3" name="图片 1"/>
          <p:cNvPicPr>
            <a:picLocks noChangeAspect="1"/>
          </p:cNvPicPr>
          <p:nvPr/>
        </p:nvPicPr>
        <p:blipFill>
          <a:blip r:embed="rId4"/>
          <a:srcRect t="4279" b="19283"/>
          <a:stretch>
            <a:fillRect/>
          </a:stretch>
        </p:blipFill>
        <p:spPr>
          <a:xfrm>
            <a:off x="8378825" y="2200275"/>
            <a:ext cx="1512570" cy="1457960"/>
          </a:xfrm>
          <a:prstGeom prst="rect">
            <a:avLst/>
          </a:prstGeom>
          <a:noFill/>
          <a:ln>
            <a:noFill/>
          </a:ln>
        </p:spPr>
      </p:pic>
      <p:pic>
        <p:nvPicPr>
          <p:cNvPr id="11" name="图片 2"/>
          <p:cNvPicPr>
            <a:picLocks noChangeAspect="1"/>
          </p:cNvPicPr>
          <p:nvPr/>
        </p:nvPicPr>
        <p:blipFill>
          <a:blip r:embed="rId5"/>
          <a:srcRect t="9870" b="21044"/>
          <a:stretch>
            <a:fillRect/>
          </a:stretch>
        </p:blipFill>
        <p:spPr>
          <a:xfrm>
            <a:off x="10156190" y="2225675"/>
            <a:ext cx="1513205" cy="1457960"/>
          </a:xfrm>
          <a:prstGeom prst="rect">
            <a:avLst/>
          </a:prstGeom>
          <a:noFill/>
          <a:ln>
            <a:noFill/>
          </a:ln>
        </p:spPr>
      </p:pic>
      <p:pic>
        <p:nvPicPr>
          <p:cNvPr id="12" name="图片 3"/>
          <p:cNvPicPr>
            <a:picLocks noChangeAspect="1"/>
          </p:cNvPicPr>
          <p:nvPr/>
        </p:nvPicPr>
        <p:blipFill>
          <a:blip r:embed="rId6"/>
          <a:srcRect l="14132" t="6545" r="14604" b="7088"/>
          <a:stretch>
            <a:fillRect/>
          </a:stretch>
        </p:blipFill>
        <p:spPr>
          <a:xfrm>
            <a:off x="6601460" y="2200910"/>
            <a:ext cx="1512570" cy="1457325"/>
          </a:xfrm>
          <a:prstGeom prst="rect">
            <a:avLst/>
          </a:prstGeom>
          <a:noFill/>
          <a:ln>
            <a:noFill/>
          </a:ln>
        </p:spPr>
      </p:pic>
      <p:sp>
        <p:nvSpPr>
          <p:cNvPr id="10" name="文本框 9"/>
          <p:cNvSpPr txBox="1"/>
          <p:nvPr/>
        </p:nvSpPr>
        <p:spPr>
          <a:xfrm>
            <a:off x="6613525" y="3870325"/>
            <a:ext cx="1493520" cy="1568450"/>
          </a:xfrm>
          <a:prstGeom prst="rect">
            <a:avLst/>
          </a:prstGeom>
          <a:solidFill>
            <a:schemeClr val="accent2">
              <a:lumMod val="50000"/>
              <a:alpha val="25000"/>
            </a:schemeClr>
          </a:solidFill>
        </p:spPr>
        <p:txBody>
          <a:bodyPr wrap="square" rtlCol="0">
            <a:spAutoFit/>
          </a:bodyPr>
          <a:p>
            <a:pPr algn="ctr"/>
            <a:r>
              <a:rPr lang="en-US" altLang="zh-CN" sz="1200" b="1">
                <a:solidFill>
                  <a:schemeClr val="bg1"/>
                </a:solidFill>
              </a:rPr>
              <a:t>G</a:t>
            </a:r>
            <a:r>
              <a:rPr lang="en-US" altLang="zh-CN" sz="1200" b="1">
                <a:solidFill>
                  <a:schemeClr val="bg1"/>
                </a:solidFill>
              </a:rPr>
              <a:t>u, Hongbin</a:t>
            </a:r>
            <a:endParaRPr lang="en-US" altLang="zh-CN" sz="1200" b="1">
              <a:solidFill>
                <a:schemeClr val="bg1"/>
              </a:solidFill>
            </a:endParaRPr>
          </a:p>
          <a:p>
            <a:pPr algn="ctr"/>
            <a:endParaRPr lang="en-US" altLang="zh-CN" sz="1200" b="1">
              <a:solidFill>
                <a:schemeClr val="bg1"/>
              </a:solidFill>
            </a:endParaRPr>
          </a:p>
          <a:p>
            <a:pPr algn="ctr"/>
            <a:r>
              <a:rPr lang="en-US" altLang="zh-CN" sz="1200" b="1">
                <a:solidFill>
                  <a:schemeClr val="bg1"/>
                </a:solidFill>
              </a:rPr>
              <a:t>Concept Maker</a:t>
            </a:r>
            <a:endParaRPr lang="en-US" altLang="zh-CN" sz="1200" b="1">
              <a:solidFill>
                <a:schemeClr val="bg1"/>
              </a:solidFill>
            </a:endParaRPr>
          </a:p>
          <a:p>
            <a:pPr algn="ctr"/>
            <a:r>
              <a:rPr lang="en-US" altLang="zh-CN" sz="1200" b="1">
                <a:solidFill>
                  <a:schemeClr val="bg1"/>
                </a:solidFill>
              </a:rPr>
              <a:t>&amp;</a:t>
            </a:r>
            <a:endParaRPr lang="en-US" altLang="zh-CN" sz="1200" b="1">
              <a:solidFill>
                <a:schemeClr val="bg1"/>
              </a:solidFill>
            </a:endParaRPr>
          </a:p>
          <a:p>
            <a:pPr algn="ctr"/>
            <a:r>
              <a:rPr lang="en-US" altLang="zh-CN" sz="1200" b="1">
                <a:solidFill>
                  <a:schemeClr val="bg1"/>
                </a:solidFill>
              </a:rPr>
              <a:t>Program Founder</a:t>
            </a:r>
            <a:endParaRPr lang="en-US" altLang="zh-CN" sz="1200" b="1">
              <a:solidFill>
                <a:schemeClr val="bg1"/>
              </a:solidFill>
            </a:endParaRPr>
          </a:p>
          <a:p>
            <a:pPr algn="ctr"/>
            <a:endParaRPr lang="en-US" altLang="zh-CN" sz="1200" b="1">
              <a:solidFill>
                <a:schemeClr val="bg1"/>
              </a:solidFill>
            </a:endParaRPr>
          </a:p>
          <a:p>
            <a:pPr algn="ctr"/>
            <a:r>
              <a:rPr lang="en-US" altLang="zh-CN" sz="1200" b="1">
                <a:solidFill>
                  <a:schemeClr val="bg1"/>
                </a:solidFill>
              </a:rPr>
              <a:t>Master in CSM in progress</a:t>
            </a:r>
            <a:endParaRPr lang="en-US" altLang="zh-CN" sz="1200" b="1">
              <a:solidFill>
                <a:schemeClr val="bg1"/>
              </a:solidFill>
            </a:endParaRPr>
          </a:p>
        </p:txBody>
      </p:sp>
      <p:sp>
        <p:nvSpPr>
          <p:cNvPr id="13" name="文本框 12"/>
          <p:cNvSpPr txBox="1"/>
          <p:nvPr/>
        </p:nvSpPr>
        <p:spPr>
          <a:xfrm>
            <a:off x="8385810" y="3870325"/>
            <a:ext cx="1513840" cy="1568450"/>
          </a:xfrm>
          <a:prstGeom prst="rect">
            <a:avLst/>
          </a:prstGeom>
          <a:solidFill>
            <a:schemeClr val="accent2">
              <a:lumMod val="50000"/>
              <a:alpha val="25000"/>
            </a:schemeClr>
          </a:solidFill>
        </p:spPr>
        <p:txBody>
          <a:bodyPr wrap="square" rtlCol="0">
            <a:spAutoFit/>
          </a:bodyPr>
          <a:p>
            <a:pPr algn="ctr"/>
            <a:r>
              <a:rPr lang="en-US" altLang="zh-CN" sz="1200" b="1">
                <a:solidFill>
                  <a:schemeClr val="bg1"/>
                </a:solidFill>
              </a:rPr>
              <a:t>Zhou, Kangzhe</a:t>
            </a:r>
            <a:endParaRPr lang="en-US" altLang="zh-CN" sz="1200" b="1">
              <a:solidFill>
                <a:schemeClr val="bg1"/>
              </a:solidFill>
            </a:endParaRPr>
          </a:p>
          <a:p>
            <a:pPr algn="ctr"/>
            <a:endParaRPr lang="en-US" altLang="zh-CN" sz="1200" b="1">
              <a:solidFill>
                <a:schemeClr val="bg1"/>
              </a:solidFill>
            </a:endParaRPr>
          </a:p>
          <a:p>
            <a:pPr algn="ctr"/>
            <a:r>
              <a:rPr lang="en-US" altLang="zh-CN" sz="1200" b="1">
                <a:solidFill>
                  <a:schemeClr val="bg1"/>
                </a:solidFill>
              </a:rPr>
              <a:t>General Technical Advisor &amp; R&amp;D Director</a:t>
            </a:r>
            <a:endParaRPr lang="en-US" altLang="zh-CN" sz="1200" b="1">
              <a:solidFill>
                <a:schemeClr val="bg1"/>
              </a:solidFill>
            </a:endParaRPr>
          </a:p>
          <a:p>
            <a:pPr algn="ctr"/>
            <a:endParaRPr lang="en-US" altLang="zh-CN" sz="1200" b="1">
              <a:solidFill>
                <a:schemeClr val="bg1"/>
              </a:solidFill>
            </a:endParaRPr>
          </a:p>
          <a:p>
            <a:pPr algn="ctr"/>
            <a:r>
              <a:rPr lang="en-US" altLang="zh-CN" sz="1200" b="1">
                <a:solidFill>
                  <a:schemeClr val="bg1"/>
                </a:solidFill>
              </a:rPr>
              <a:t>PhD in Columbia in progress</a:t>
            </a:r>
            <a:endParaRPr lang="en-US" altLang="zh-CN" sz="1200" b="1">
              <a:solidFill>
                <a:schemeClr val="bg1"/>
              </a:solidFill>
            </a:endParaRPr>
          </a:p>
        </p:txBody>
      </p:sp>
      <p:sp>
        <p:nvSpPr>
          <p:cNvPr id="14" name="文本框 13"/>
          <p:cNvSpPr txBox="1"/>
          <p:nvPr/>
        </p:nvSpPr>
        <p:spPr>
          <a:xfrm>
            <a:off x="10156190" y="3879215"/>
            <a:ext cx="1513840" cy="1568450"/>
          </a:xfrm>
          <a:prstGeom prst="rect">
            <a:avLst/>
          </a:prstGeom>
          <a:solidFill>
            <a:schemeClr val="accent2">
              <a:lumMod val="50000"/>
              <a:alpha val="25000"/>
            </a:schemeClr>
          </a:solidFill>
        </p:spPr>
        <p:txBody>
          <a:bodyPr wrap="square" rtlCol="0">
            <a:spAutoFit/>
          </a:bodyPr>
          <a:p>
            <a:pPr algn="ctr"/>
            <a:r>
              <a:rPr lang="en-US" altLang="zh-CN" sz="1200" b="1">
                <a:solidFill>
                  <a:schemeClr val="bg1"/>
                </a:solidFill>
              </a:rPr>
              <a:t>Li, Chang</a:t>
            </a:r>
            <a:endParaRPr lang="en-US" altLang="zh-CN" sz="1200" b="1">
              <a:solidFill>
                <a:schemeClr val="bg1"/>
              </a:solidFill>
            </a:endParaRPr>
          </a:p>
          <a:p>
            <a:pPr algn="ctr"/>
            <a:endParaRPr lang="en-US" altLang="zh-CN" sz="1200" b="1">
              <a:solidFill>
                <a:schemeClr val="bg1"/>
              </a:solidFill>
            </a:endParaRPr>
          </a:p>
          <a:p>
            <a:pPr algn="ctr"/>
            <a:r>
              <a:rPr lang="en-US" altLang="zh-CN" sz="1200" b="1">
                <a:solidFill>
                  <a:schemeClr val="bg1"/>
                </a:solidFill>
              </a:rPr>
              <a:t>Project Financial Director  &amp; Strategy Advisor</a:t>
            </a:r>
            <a:endParaRPr lang="en-US" altLang="zh-CN" sz="1200" b="1">
              <a:solidFill>
                <a:schemeClr val="bg1"/>
              </a:solidFill>
            </a:endParaRPr>
          </a:p>
          <a:p>
            <a:pPr algn="ctr"/>
            <a:endParaRPr lang="en-US" altLang="zh-CN" sz="1200" b="1">
              <a:solidFill>
                <a:schemeClr val="bg1"/>
              </a:solidFill>
            </a:endParaRPr>
          </a:p>
          <a:p>
            <a:pPr algn="ctr"/>
            <a:r>
              <a:rPr lang="en-US" altLang="zh-CN" sz="1200" b="1">
                <a:solidFill>
                  <a:schemeClr val="bg1"/>
                </a:solidFill>
              </a:rPr>
              <a:t>Master in Oxford in progress</a:t>
            </a:r>
            <a:endParaRPr lang="en-US" altLang="zh-CN" sz="1200" b="1">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Finance</a:t>
            </a:r>
            <a:endParaRPr lang="en-US" altLang="zh-CN"/>
          </a:p>
        </p:txBody>
      </p:sp>
      <p:graphicFrame>
        <p:nvGraphicFramePr>
          <p:cNvPr id="4" name="表格 3"/>
          <p:cNvGraphicFramePr/>
          <p:nvPr>
            <p:custDataLst>
              <p:tags r:id="rId1"/>
            </p:custDataLst>
          </p:nvPr>
        </p:nvGraphicFramePr>
        <p:xfrm>
          <a:off x="647700" y="1600835"/>
          <a:ext cx="10515600" cy="4419600"/>
        </p:xfrm>
        <a:graphic>
          <a:graphicData uri="http://schemas.openxmlformats.org/drawingml/2006/table">
            <a:tbl>
              <a:tblPr firstRow="1" bandRow="1">
                <a:tableStyleId>{5C22544A-7EE6-4342-B048-85BDC9FD1C3A}</a:tableStyleId>
              </a:tblPr>
              <a:tblGrid>
                <a:gridCol w="2628900"/>
                <a:gridCol w="2628900"/>
                <a:gridCol w="2628900"/>
                <a:gridCol w="2628900"/>
              </a:tblGrid>
              <a:tr h="712470">
                <a:tc gridSpan="4">
                  <a:txBody>
                    <a:bodyPr/>
                    <a:p>
                      <a:pPr indent="0" algn="ctr">
                        <a:buNone/>
                      </a:pPr>
                      <a:r>
                        <a:rPr lang="en-US" altLang="en-US" sz="2800" b="1">
                          <a:ea typeface="Calibri" charset="0"/>
                          <a:cs typeface="+mn-lt"/>
                        </a:rPr>
                        <a:t>Start-up Cost List</a:t>
                      </a:r>
                      <a:endParaRPr lang="en-US" altLang="en-US" sz="2800" b="1">
                        <a:ea typeface="Calibri" charset="0"/>
                        <a:cs typeface="+mn-lt"/>
                      </a:endParaRPr>
                    </a:p>
                  </a:txBody>
                  <a:tcPr marL="68580" marR="68580" marT="0" marB="0" vert="horz" anchor="ctr" anchorCtr="0">
                    <a:solidFill>
                      <a:schemeClr val="accent2">
                        <a:lumMod val="50000"/>
                        <a:alpha val="75000"/>
                      </a:schemeClr>
                    </a:solidFill>
                  </a:tcPr>
                </a:tc>
                <a:tc hMerge="1">
                  <a:tcPr marL="68580" marR="68580" marT="0" marB="0" vert="horz" anchor="t" anchorCtr="0"/>
                </a:tc>
                <a:tc hMerge="1">
                  <a:tcPr marL="68580" marR="68580" marT="0" marB="0" vert="horz" anchor="t" anchorCtr="0"/>
                </a:tc>
                <a:tc hMerge="1">
                  <a:tcPr marL="68580" marR="68580" marT="0" marB="0" vert="horz" anchor="t" anchorCtr="0"/>
                </a:tc>
              </a:tr>
              <a:tr h="711835">
                <a:tc>
                  <a:txBody>
                    <a:bodyPr/>
                    <a:p>
                      <a:pPr indent="0" algn="ctr">
                        <a:lnSpc>
                          <a:spcPct val="90000"/>
                        </a:lnSpc>
                        <a:buNone/>
                      </a:pPr>
                      <a:r>
                        <a:rPr lang="en-US" sz="1600" b="0">
                          <a:cs typeface="+mn-lt"/>
                        </a:rPr>
                        <a:t>Cost Description</a:t>
                      </a:r>
                      <a:endParaRPr lang="en-US" altLang="en-US" sz="1600" b="0">
                        <a:ea typeface="Calibri" charset="0"/>
                        <a:cs typeface="+mn-lt"/>
                      </a:endParaRPr>
                    </a:p>
                  </a:txBody>
                  <a:tcPr marL="68580" marR="68580" marT="0" marB="0" vert="horz" anchor="ctr" anchorCtr="0">
                    <a:solidFill>
                      <a:schemeClr val="accent2">
                        <a:lumMod val="50000"/>
                        <a:alpha val="45000"/>
                      </a:schemeClr>
                    </a:solidFill>
                  </a:tcPr>
                </a:tc>
                <a:tc>
                  <a:txBody>
                    <a:bodyPr/>
                    <a:p>
                      <a:pPr indent="0" algn="ctr">
                        <a:lnSpc>
                          <a:spcPct val="90000"/>
                        </a:lnSpc>
                        <a:buNone/>
                      </a:pPr>
                      <a:r>
                        <a:rPr lang="en-US" sz="1600" b="0">
                          <a:cs typeface="+mn-lt"/>
                        </a:rPr>
                        <a:t>Cost($)</a:t>
                      </a:r>
                      <a:endParaRPr lang="en-US" altLang="en-US" sz="1600" b="0">
                        <a:ea typeface="Calibri" charset="0"/>
                        <a:cs typeface="+mn-lt"/>
                      </a:endParaRPr>
                    </a:p>
                  </a:txBody>
                  <a:tcPr marL="68580" marR="68580" marT="0" marB="0" vert="horz" anchor="ctr" anchorCtr="0">
                    <a:solidFill>
                      <a:schemeClr val="accent2">
                        <a:lumMod val="50000"/>
                        <a:alpha val="45000"/>
                      </a:schemeClr>
                    </a:solidFill>
                  </a:tcPr>
                </a:tc>
                <a:tc>
                  <a:txBody>
                    <a:bodyPr/>
                    <a:p>
                      <a:pPr indent="0" algn="ctr">
                        <a:lnSpc>
                          <a:spcPct val="90000"/>
                        </a:lnSpc>
                        <a:buNone/>
                      </a:pPr>
                      <a:r>
                        <a:rPr lang="en-US" sz="1600" b="0">
                          <a:cs typeface="+mn-lt"/>
                        </a:rPr>
                        <a:t>Rationale</a:t>
                      </a:r>
                      <a:endParaRPr lang="en-US" altLang="en-US" sz="1600" b="0">
                        <a:ea typeface="Calibri" charset="0"/>
                        <a:cs typeface="+mn-lt"/>
                      </a:endParaRPr>
                    </a:p>
                  </a:txBody>
                  <a:tcPr marL="68580" marR="68580" marT="0" marB="0" vert="horz" anchor="ctr" anchorCtr="0">
                    <a:solidFill>
                      <a:schemeClr val="accent2">
                        <a:lumMod val="50000"/>
                        <a:alpha val="45000"/>
                      </a:schemeClr>
                    </a:solidFill>
                  </a:tcPr>
                </a:tc>
                <a:tc>
                  <a:txBody>
                    <a:bodyPr/>
                    <a:p>
                      <a:pPr indent="0" algn="ctr">
                        <a:lnSpc>
                          <a:spcPct val="90000"/>
                        </a:lnSpc>
                        <a:buNone/>
                      </a:pPr>
                      <a:r>
                        <a:rPr lang="en-US" sz="1600" b="0">
                          <a:cs typeface="+mn-lt"/>
                        </a:rPr>
                        <a:t>Tips</a:t>
                      </a:r>
                      <a:endParaRPr lang="en-US" altLang="en-US" sz="1600" b="0">
                        <a:ea typeface="Calibri" charset="0"/>
                        <a:cs typeface="+mn-lt"/>
                      </a:endParaRPr>
                    </a:p>
                  </a:txBody>
                  <a:tcPr marL="68580" marR="68580" marT="0" marB="0" vert="horz" anchor="ctr" anchorCtr="0">
                    <a:solidFill>
                      <a:schemeClr val="accent2">
                        <a:lumMod val="50000"/>
                        <a:alpha val="45000"/>
                      </a:schemeClr>
                    </a:solidFill>
                  </a:tcPr>
                </a:tc>
              </a:tr>
              <a:tr h="856615">
                <a:tc>
                  <a:txBody>
                    <a:bodyPr/>
                    <a:p>
                      <a:pPr indent="0" algn="ctr">
                        <a:buNone/>
                      </a:pPr>
                      <a:r>
                        <a:rPr lang="en-US" sz="1600" b="0">
                          <a:cs typeface="+mn-lt"/>
                        </a:rPr>
                        <a:t>Project Researcher Salary</a:t>
                      </a:r>
                      <a:endParaRPr lang="en-US" altLang="en-US" sz="1600" b="0">
                        <a:ea typeface="宋体" charset="0"/>
                        <a:cs typeface="+mn-lt"/>
                      </a:endParaRPr>
                    </a:p>
                  </a:txBody>
                  <a:tcPr marL="68580" marR="68580" marT="0" marB="0" vert="horz" anchor="ctr" anchorCtr="0">
                    <a:solidFill>
                      <a:schemeClr val="accent2">
                        <a:lumMod val="50000"/>
                        <a:alpha val="25000"/>
                      </a:schemeClr>
                    </a:solidFill>
                  </a:tcPr>
                </a:tc>
                <a:tc>
                  <a:txBody>
                    <a:bodyPr/>
                    <a:p>
                      <a:pPr indent="0" algn="ctr">
                        <a:buNone/>
                      </a:pPr>
                      <a:r>
                        <a:rPr lang="en-US" sz="1600" b="0">
                          <a:cs typeface="+mn-lt"/>
                        </a:rPr>
                        <a:t>$70,000 per year Projected cycle of 2-3 years with total</a:t>
                      </a:r>
                      <a:r>
                        <a:rPr lang="en-US" sz="1600" b="0">
                          <a:cs typeface="+mn-lt"/>
                        </a:rPr>
                        <a:t> $210,000</a:t>
                      </a:r>
                      <a:endParaRPr lang="en-US" altLang="en-US" sz="1600" b="0">
                        <a:ea typeface="Calibri" charset="0"/>
                        <a:cs typeface="+mn-lt"/>
                      </a:endParaRPr>
                    </a:p>
                  </a:txBody>
                  <a:tcPr marL="68580" marR="68580" marT="0" marB="0" vert="horz" anchor="ctr" anchorCtr="0">
                    <a:solidFill>
                      <a:schemeClr val="accent2">
                        <a:lumMod val="50000"/>
                        <a:alpha val="25000"/>
                      </a:schemeClr>
                    </a:solidFill>
                  </a:tcPr>
                </a:tc>
                <a:tc>
                  <a:txBody>
                    <a:bodyPr/>
                    <a:p>
                      <a:pPr indent="0" algn="ctr">
                        <a:buNone/>
                      </a:pPr>
                      <a:r>
                        <a:rPr lang="en-US" sz="1600" b="0">
                          <a:cs typeface="+mn-lt"/>
                        </a:rPr>
                        <a:t>Approval from KC LAB, </a:t>
                      </a:r>
                      <a:r>
                        <a:rPr lang="en-US" sz="1600" b="0">
                          <a:cs typeface="+mn-lt"/>
                        </a:rPr>
                        <a:t>funding for exclusive PhD researchers of bio-synthetic fur</a:t>
                      </a:r>
                      <a:endParaRPr lang="en-US" altLang="en-US" sz="1600" b="0">
                        <a:ea typeface="Calibri" charset="0"/>
                        <a:cs typeface="+mn-lt"/>
                      </a:endParaRPr>
                    </a:p>
                  </a:txBody>
                  <a:tcPr marL="68580" marR="68580" marT="0" marB="0" vert="horz" anchor="ctr" anchorCtr="0">
                    <a:solidFill>
                      <a:schemeClr val="accent2">
                        <a:lumMod val="50000"/>
                        <a:alpha val="25000"/>
                      </a:schemeClr>
                    </a:solidFill>
                  </a:tcPr>
                </a:tc>
                <a:tc>
                  <a:txBody>
                    <a:bodyPr/>
                    <a:p>
                      <a:pPr indent="0" algn="ctr">
                        <a:buNone/>
                      </a:pPr>
                      <a:r>
                        <a:rPr lang="en-US" sz="1600" b="0">
                          <a:cs typeface="+mn-lt"/>
                        </a:rPr>
                        <a:t>Consultation with laboratories on milestone-oriented payments</a:t>
                      </a:r>
                      <a:endParaRPr lang="en-US" altLang="en-US" sz="1600" b="0">
                        <a:ea typeface="Calibri" charset="0"/>
                        <a:cs typeface="+mn-lt"/>
                      </a:endParaRPr>
                    </a:p>
                  </a:txBody>
                  <a:tcPr marL="68580" marR="68580" marT="0" marB="0" vert="horz" anchor="ctr" anchorCtr="0">
                    <a:solidFill>
                      <a:schemeClr val="accent2">
                        <a:lumMod val="50000"/>
                        <a:alpha val="25000"/>
                      </a:schemeClr>
                    </a:solidFill>
                  </a:tcPr>
                </a:tc>
              </a:tr>
              <a:tr h="712470">
                <a:tc>
                  <a:txBody>
                    <a:bodyPr/>
                    <a:p>
                      <a:pPr indent="0" algn="ctr">
                        <a:buNone/>
                      </a:pPr>
                      <a:r>
                        <a:rPr lang="en-US" sz="1600" b="0">
                          <a:cs typeface="+mn-lt"/>
                        </a:rPr>
                        <a:t>L</a:t>
                      </a:r>
                      <a:r>
                        <a:rPr lang="en-US" sz="1600" b="0">
                          <a:cs typeface="+mn-lt"/>
                        </a:rPr>
                        <a:t>aboratory Funding</a:t>
                      </a:r>
                      <a:endParaRPr lang="en-US" altLang="en-US" sz="1600" b="0">
                        <a:ea typeface="Calibri" charset="0"/>
                        <a:cs typeface="+mn-lt"/>
                      </a:endParaRPr>
                    </a:p>
                  </a:txBody>
                  <a:tcPr marL="68580" marR="68580" marT="0" marB="0" vert="horz" anchor="ctr" anchorCtr="0">
                    <a:solidFill>
                      <a:schemeClr val="accent2">
                        <a:lumMod val="50000"/>
                        <a:alpha val="45000"/>
                      </a:schemeClr>
                    </a:solidFill>
                  </a:tcPr>
                </a:tc>
                <a:tc>
                  <a:txBody>
                    <a:bodyPr/>
                    <a:p>
                      <a:pPr indent="0" algn="ctr">
                        <a:buNone/>
                      </a:pPr>
                      <a:r>
                        <a:rPr lang="en-US" sz="1600" b="0">
                          <a:cs typeface="+mn-lt"/>
                        </a:rPr>
                        <a:t>$100,000 for two years</a:t>
                      </a:r>
                      <a:endParaRPr lang="en-US" altLang="en-US" sz="1600" b="0">
                        <a:ea typeface="Calibri" charset="0"/>
                        <a:cs typeface="+mn-lt"/>
                      </a:endParaRPr>
                    </a:p>
                  </a:txBody>
                  <a:tcPr marL="68580" marR="68580" marT="0" marB="0" vert="horz" anchor="ctr" anchorCtr="0">
                    <a:solidFill>
                      <a:schemeClr val="accent2">
                        <a:lumMod val="50000"/>
                        <a:alpha val="45000"/>
                      </a:schemeClr>
                    </a:solidFill>
                  </a:tcPr>
                </a:tc>
                <a:tc>
                  <a:txBody>
                    <a:bodyPr/>
                    <a:p>
                      <a:pPr indent="0" algn="ctr">
                        <a:buNone/>
                      </a:pPr>
                      <a:r>
                        <a:rPr lang="en-US" sz="1600" b="0">
                          <a:cs typeface="+mn-lt"/>
                        </a:rPr>
                        <a:t>B</a:t>
                      </a:r>
                      <a:r>
                        <a:rPr lang="en-US" sz="1600" b="0">
                          <a:cs typeface="+mn-lt"/>
                        </a:rPr>
                        <a:t>usiness partnership start-up funding of KC LAB</a:t>
                      </a:r>
                      <a:endParaRPr lang="en-US" altLang="en-US" sz="1600" b="0">
                        <a:ea typeface="Calibri" charset="0"/>
                        <a:cs typeface="+mn-lt"/>
                      </a:endParaRPr>
                    </a:p>
                  </a:txBody>
                  <a:tcPr marL="68580" marR="68580" marT="0" marB="0" vert="horz" anchor="ctr" anchorCtr="0">
                    <a:solidFill>
                      <a:schemeClr val="accent2">
                        <a:lumMod val="50000"/>
                        <a:alpha val="45000"/>
                      </a:schemeClr>
                    </a:solidFill>
                  </a:tcPr>
                </a:tc>
                <a:tc>
                  <a:txBody>
                    <a:bodyPr/>
                    <a:p>
                      <a:pPr indent="0" algn="ctr">
                        <a:buNone/>
                      </a:pPr>
                      <a:r>
                        <a:rPr lang="en-US" sz="1600" b="0">
                          <a:cs typeface="+mn-lt"/>
                        </a:rPr>
                        <a:t>P</a:t>
                      </a:r>
                      <a:r>
                        <a:rPr lang="en-US" sz="1600" b="0">
                          <a:cs typeface="+mn-lt"/>
                        </a:rPr>
                        <a:t>art-covered by project owner</a:t>
                      </a:r>
                      <a:endParaRPr lang="en-US" altLang="en-US" sz="1600" b="0">
                        <a:ea typeface="Calibri" charset="0"/>
                        <a:cs typeface="+mn-lt"/>
                      </a:endParaRPr>
                    </a:p>
                  </a:txBody>
                  <a:tcPr marL="68580" marR="68580" marT="0" marB="0" vert="horz" anchor="ctr" anchorCtr="0">
                    <a:solidFill>
                      <a:schemeClr val="accent2">
                        <a:lumMod val="50000"/>
                        <a:alpha val="45000"/>
                      </a:schemeClr>
                    </a:solidFill>
                  </a:tcPr>
                </a:tc>
              </a:tr>
              <a:tr h="713740">
                <a:tc>
                  <a:txBody>
                    <a:bodyPr/>
                    <a:p>
                      <a:pPr indent="0" algn="ctr">
                        <a:buNone/>
                      </a:pPr>
                      <a:r>
                        <a:rPr lang="en-US" sz="1600" b="0">
                          <a:cs typeface="+mn-lt"/>
                        </a:rPr>
                        <a:t>Communication Cost</a:t>
                      </a:r>
                      <a:endParaRPr lang="en-US" altLang="en-US" sz="1600" b="0">
                        <a:ea typeface="Calibri" charset="0"/>
                        <a:cs typeface="+mn-lt"/>
                      </a:endParaRPr>
                    </a:p>
                  </a:txBody>
                  <a:tcPr marL="68580" marR="68580" marT="0" marB="0" vert="horz" anchor="ctr" anchorCtr="0">
                    <a:solidFill>
                      <a:schemeClr val="accent2">
                        <a:lumMod val="50000"/>
                        <a:alpha val="26000"/>
                      </a:schemeClr>
                    </a:solidFill>
                  </a:tcPr>
                </a:tc>
                <a:tc>
                  <a:txBody>
                    <a:bodyPr/>
                    <a:p>
                      <a:pPr indent="0" algn="ctr">
                        <a:buNone/>
                      </a:pPr>
                      <a:r>
                        <a:rPr lang="en-US" sz="1600" b="0">
                          <a:cs typeface="+mn-lt"/>
                        </a:rPr>
                        <a:t>$25,000 annually</a:t>
                      </a:r>
                      <a:endParaRPr lang="en-US" altLang="en-US" sz="1600" b="0">
                        <a:ea typeface="Calibri" charset="0"/>
                        <a:cs typeface="+mn-lt"/>
                      </a:endParaRPr>
                    </a:p>
                  </a:txBody>
                  <a:tcPr marL="68580" marR="68580" marT="0" marB="0" vert="horz" anchor="ctr" anchorCtr="0">
                    <a:solidFill>
                      <a:schemeClr val="accent2">
                        <a:lumMod val="50000"/>
                        <a:alpha val="26000"/>
                      </a:schemeClr>
                    </a:solidFill>
                  </a:tcPr>
                </a:tc>
                <a:tc>
                  <a:txBody>
                    <a:bodyPr/>
                    <a:p>
                      <a:pPr indent="0" algn="ctr">
                        <a:buNone/>
                      </a:pPr>
                      <a:r>
                        <a:rPr lang="en-US" sz="1600" b="0">
                          <a:cs typeface="+mn-lt"/>
                        </a:rPr>
                        <a:t>Cost of phase communication, verification and advertising</a:t>
                      </a:r>
                      <a:endParaRPr lang="en-US" altLang="en-US" sz="1600" b="0">
                        <a:ea typeface="Calibri" charset="0"/>
                        <a:cs typeface="+mn-lt"/>
                      </a:endParaRPr>
                    </a:p>
                  </a:txBody>
                  <a:tcPr marL="68580" marR="68580" marT="0" marB="0" vert="horz" anchor="ctr" anchorCtr="0">
                    <a:solidFill>
                      <a:schemeClr val="accent2">
                        <a:lumMod val="50000"/>
                        <a:alpha val="26000"/>
                      </a:schemeClr>
                    </a:solidFill>
                  </a:tcPr>
                </a:tc>
                <a:tc>
                  <a:txBody>
                    <a:bodyPr/>
                    <a:p>
                      <a:pPr indent="0" algn="ctr">
                        <a:buNone/>
                      </a:pPr>
                      <a:r>
                        <a:rPr lang="en-US" sz="1600" b="0">
                          <a:cs typeface="+mn-lt"/>
                        </a:rPr>
                        <a:t>Already fully covered by project owner</a:t>
                      </a:r>
                      <a:endParaRPr lang="en-US" altLang="en-US" sz="1600" b="0">
                        <a:ea typeface="Calibri" charset="0"/>
                        <a:cs typeface="+mn-lt"/>
                      </a:endParaRPr>
                    </a:p>
                  </a:txBody>
                  <a:tcPr marL="68580" marR="68580" marT="0" marB="0" vert="horz" anchor="ctr" anchorCtr="0">
                    <a:solidFill>
                      <a:schemeClr val="accent2">
                        <a:lumMod val="50000"/>
                        <a:alpha val="26000"/>
                      </a:schemeClr>
                    </a:solidFill>
                  </a:tcPr>
                </a:tc>
              </a:tr>
              <a:tr h="712470">
                <a:tc>
                  <a:txBody>
                    <a:bodyPr/>
                    <a:p>
                      <a:pPr indent="0" algn="ctr">
                        <a:buNone/>
                      </a:pPr>
                      <a:r>
                        <a:rPr lang="en-US" sz="1600" b="0">
                          <a:cs typeface="+mn-lt"/>
                        </a:rPr>
                        <a:t>Total</a:t>
                      </a:r>
                      <a:endParaRPr lang="en-US" altLang="en-US" sz="1600" b="0">
                        <a:ea typeface="Calibri" charset="0"/>
                        <a:cs typeface="+mn-lt"/>
                      </a:endParaRPr>
                    </a:p>
                  </a:txBody>
                  <a:tcPr marL="68580" marR="68580" marT="0" marB="0" vert="horz" anchor="ctr" anchorCtr="0">
                    <a:solidFill>
                      <a:schemeClr val="accent2">
                        <a:lumMod val="50000"/>
                        <a:alpha val="45000"/>
                      </a:schemeClr>
                    </a:solidFill>
                  </a:tcPr>
                </a:tc>
                <a:tc>
                  <a:txBody>
                    <a:bodyPr/>
                    <a:p>
                      <a:pPr indent="0" algn="ctr">
                        <a:buNone/>
                      </a:pPr>
                      <a:r>
                        <a:rPr lang="en-US" sz="1600" b="0">
                          <a:cs typeface="+mn-lt"/>
                        </a:rPr>
                        <a:t>$350,000 estimated</a:t>
                      </a:r>
                      <a:endParaRPr lang="en-US" altLang="en-US" sz="1600" b="0">
                        <a:ea typeface="Calibri" charset="0"/>
                        <a:cs typeface="+mn-lt"/>
                      </a:endParaRPr>
                    </a:p>
                  </a:txBody>
                  <a:tcPr marL="68580" marR="68580" marT="0" marB="0" vert="horz" anchor="ctr" anchorCtr="0">
                    <a:solidFill>
                      <a:schemeClr val="accent2">
                        <a:lumMod val="50000"/>
                        <a:alpha val="45000"/>
                      </a:schemeClr>
                    </a:solidFill>
                  </a:tcPr>
                </a:tc>
                <a:tc>
                  <a:txBody>
                    <a:bodyPr/>
                    <a:p>
                      <a:pPr indent="0" algn="ctr">
                        <a:buNone/>
                      </a:pPr>
                      <a:r>
                        <a:rPr lang="en-US" sz="1600" b="0">
                          <a:cs typeface="+mn-lt"/>
                        </a:rPr>
                        <a:t> </a:t>
                      </a:r>
                      <a:endParaRPr lang="en-US" altLang="en-US" sz="1600" b="0">
                        <a:ea typeface="宋体" charset="0"/>
                        <a:cs typeface="+mn-lt"/>
                      </a:endParaRPr>
                    </a:p>
                  </a:txBody>
                  <a:tcPr marL="68580" marR="68580" marT="0" marB="0" vert="horz" anchor="ctr" anchorCtr="0">
                    <a:solidFill>
                      <a:schemeClr val="accent2">
                        <a:lumMod val="50000"/>
                        <a:alpha val="45000"/>
                      </a:schemeClr>
                    </a:solidFill>
                  </a:tcPr>
                </a:tc>
                <a:tc>
                  <a:txBody>
                    <a:bodyPr/>
                    <a:p>
                      <a:pPr indent="0" algn="ctr">
                        <a:buNone/>
                      </a:pPr>
                      <a:endParaRPr lang="en-US" altLang="en-US" sz="1600" b="0">
                        <a:ea typeface="宋体" charset="0"/>
                        <a:cs typeface="+mn-lt"/>
                      </a:endParaRPr>
                    </a:p>
                  </a:txBody>
                  <a:tcPr marL="68580" marR="68580" marT="0" marB="0" vert="horz" anchor="ctr" anchorCtr="0">
                    <a:solidFill>
                      <a:schemeClr val="accent2">
                        <a:lumMod val="50000"/>
                        <a:alpha val="45000"/>
                      </a:schemeClr>
                    </a:solidFill>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Call for Cooperation &amp; Commitment</a:t>
            </a:r>
            <a:endParaRPr lang="en-US" altLang="zh-CN"/>
          </a:p>
        </p:txBody>
      </p:sp>
      <p:sp>
        <p:nvSpPr>
          <p:cNvPr id="3" name="内容占位符 2"/>
          <p:cNvSpPr>
            <a:spLocks noGrp="1"/>
          </p:cNvSpPr>
          <p:nvPr>
            <p:ph idx="1"/>
          </p:nvPr>
        </p:nvSpPr>
        <p:spPr>
          <a:xfrm>
            <a:off x="647700" y="1584325"/>
            <a:ext cx="10515600" cy="4351338"/>
          </a:xfrm>
        </p:spPr>
        <p:txBody>
          <a:bodyPr>
            <a:normAutofit/>
          </a:bodyPr>
          <a:p>
            <a:r>
              <a:rPr lang="en-US" altLang="zh-CN" sz="2400"/>
              <a:t>For Investor</a:t>
            </a:r>
            <a:endParaRPr lang="en-US" altLang="zh-CN" sz="2400"/>
          </a:p>
          <a:p>
            <a:pPr marL="0" indent="0">
              <a:buNone/>
            </a:pPr>
            <a:r>
              <a:rPr lang="en-US" altLang="zh-CN" sz="2220" b="1"/>
              <a:t>Seeking:</a:t>
            </a:r>
            <a:r>
              <a:rPr lang="en-US" altLang="zh-CN" sz="2220"/>
              <a:t> $250,000 shortfall in funding for R&amp;D phase, meanwhile, it asks for subsequent investment in mass production and other technical collaborations.</a:t>
            </a:r>
            <a:endParaRPr lang="en-US" altLang="zh-CN" sz="2220"/>
          </a:p>
          <a:p>
            <a:pPr marL="0" indent="0">
              <a:buNone/>
            </a:pPr>
            <a:r>
              <a:rPr lang="en-US" altLang="zh-CN" sz="2220" b="1"/>
              <a:t>Return:</a:t>
            </a:r>
            <a:r>
              <a:rPr lang="en-US" altLang="zh-CN" sz="2220"/>
              <a:t> 5% income right（mainly including patent revenue and product revenue） and a right of first refusal on subsequent investments.</a:t>
            </a:r>
            <a:endParaRPr lang="en-US" altLang="zh-CN" sz="2220"/>
          </a:p>
          <a:p>
            <a:pPr marL="0" indent="0">
              <a:buNone/>
            </a:pPr>
            <a:endParaRPr lang="en-US" altLang="zh-CN" sz="2220"/>
          </a:p>
          <a:p>
            <a:r>
              <a:rPr lang="en-US" altLang="zh-CN" sz="2400"/>
              <a:t>For Brand</a:t>
            </a:r>
            <a:endParaRPr lang="en-US" altLang="zh-CN" sz="2400"/>
          </a:p>
          <a:p>
            <a:pPr marL="0" indent="0">
              <a:buNone/>
            </a:pPr>
            <a:r>
              <a:rPr lang="en-US" altLang="zh-CN" sz="2220" b="1"/>
              <a:t>Seeking:</a:t>
            </a:r>
            <a:r>
              <a:rPr lang="en-US" altLang="zh-CN" sz="2220"/>
              <a:t> Channel, promotion and cooperation in the application of bio-synthetic fur (Luxury and Material Giant Favour).</a:t>
            </a:r>
            <a:endParaRPr lang="en-US" altLang="zh-CN" sz="2220"/>
          </a:p>
          <a:p>
            <a:pPr marL="0" indent="0">
              <a:buNone/>
            </a:pPr>
            <a:r>
              <a:rPr lang="en-US" altLang="zh-CN" sz="2220" b="1"/>
              <a:t>Return: </a:t>
            </a:r>
            <a:r>
              <a:rPr lang="en-US" altLang="zh-CN" sz="2220"/>
              <a:t>Sharing the right to use patents and the exclusive 5-to-10-year supply guarantee for mass production in the future.</a:t>
            </a:r>
            <a:endParaRPr lang="en-US" altLang="zh-CN" sz="2220"/>
          </a:p>
          <a:p>
            <a:pPr marL="0" indent="0">
              <a:buNone/>
            </a:pPr>
            <a:endParaRPr lang="en-US" altLang="zh-CN" sz="222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7" name="组合 16"/>
          <p:cNvGrpSpPr/>
          <p:nvPr/>
        </p:nvGrpSpPr>
        <p:grpSpPr>
          <a:xfrm>
            <a:off x="2966720" y="2332355"/>
            <a:ext cx="6258560" cy="2193290"/>
            <a:chOff x="4672" y="3673"/>
            <a:chExt cx="9856" cy="3454"/>
          </a:xfrm>
        </p:grpSpPr>
        <p:grpSp>
          <p:nvGrpSpPr>
            <p:cNvPr id="11" name="组合 10"/>
            <p:cNvGrpSpPr/>
            <p:nvPr/>
          </p:nvGrpSpPr>
          <p:grpSpPr>
            <a:xfrm>
              <a:off x="4673" y="3673"/>
              <a:ext cx="9855" cy="3455"/>
              <a:chOff x="2653" y="3667"/>
              <a:chExt cx="9855" cy="3455"/>
            </a:xfrm>
          </p:grpSpPr>
          <p:pic>
            <p:nvPicPr>
              <p:cNvPr id="8" name="图片 7"/>
              <p:cNvPicPr preferRelativeResize="0"/>
              <p:nvPr/>
            </p:nvPicPr>
            <p:blipFill>
              <a:blip r:embed="rId1"/>
              <a:stretch>
                <a:fillRect/>
              </a:stretch>
            </p:blipFill>
            <p:spPr>
              <a:xfrm>
                <a:off x="6690" y="3678"/>
                <a:ext cx="5819" cy="3444"/>
              </a:xfrm>
              <a:prstGeom prst="rect">
                <a:avLst/>
              </a:prstGeom>
            </p:spPr>
          </p:pic>
          <p:pic>
            <p:nvPicPr>
              <p:cNvPr id="6" name="图片 5"/>
              <p:cNvPicPr>
                <a:picLocks noChangeAspect="1"/>
              </p:cNvPicPr>
              <p:nvPr/>
            </p:nvPicPr>
            <p:blipFill>
              <a:blip r:embed="rId2"/>
              <a:stretch>
                <a:fillRect/>
              </a:stretch>
            </p:blipFill>
            <p:spPr>
              <a:xfrm>
                <a:off x="2653" y="3667"/>
                <a:ext cx="5818" cy="3455"/>
              </a:xfrm>
              <a:prstGeom prst="rect">
                <a:avLst/>
              </a:prstGeom>
            </p:spPr>
          </p:pic>
        </p:grpSp>
        <p:sp>
          <p:nvSpPr>
            <p:cNvPr id="9" name="文本框 8"/>
            <p:cNvSpPr txBox="1"/>
            <p:nvPr/>
          </p:nvSpPr>
          <p:spPr>
            <a:xfrm>
              <a:off x="4672" y="4795"/>
              <a:ext cx="9856" cy="1210"/>
            </a:xfrm>
            <a:prstGeom prst="rect">
              <a:avLst/>
            </a:prstGeom>
            <a:solidFill>
              <a:schemeClr val="accent2">
                <a:lumMod val="50000"/>
                <a:alpha val="45000"/>
              </a:schemeClr>
            </a:solidFill>
            <a:ln>
              <a:noFill/>
            </a:ln>
          </p:spPr>
          <p:txBody>
            <a:bodyPr wrap="square" rtlCol="0">
              <a:spAutoFit/>
            </a:bodyPr>
            <a:p>
              <a:pPr algn="ctr"/>
              <a:r>
                <a:rPr lang="en-US" altLang="zh-CN" sz="4400">
                  <a:solidFill>
                    <a:schemeClr val="bg1"/>
                  </a:solidFill>
                </a:rPr>
                <a:t>Bio-synthetic Fur</a:t>
              </a:r>
              <a:endParaRPr lang="en-US" altLang="zh-CN" sz="4400">
                <a:solidFill>
                  <a:schemeClr val="bg1"/>
                </a:solidFill>
              </a:endParaRPr>
            </a:p>
          </p:txBody>
        </p:sp>
      </p:grpSp>
      <p:sp>
        <p:nvSpPr>
          <p:cNvPr id="12" name="文本框 11"/>
          <p:cNvSpPr txBox="1"/>
          <p:nvPr/>
        </p:nvSpPr>
        <p:spPr>
          <a:xfrm>
            <a:off x="962660" y="594995"/>
            <a:ext cx="3693795" cy="953135"/>
          </a:xfrm>
          <a:prstGeom prst="rect">
            <a:avLst/>
          </a:prstGeom>
          <a:solidFill>
            <a:schemeClr val="accent2">
              <a:lumMod val="50000"/>
              <a:alpha val="25000"/>
            </a:schemeClr>
          </a:solidFill>
          <a:ln>
            <a:noFill/>
          </a:ln>
        </p:spPr>
        <p:txBody>
          <a:bodyPr wrap="square" rtlCol="0">
            <a:spAutoFit/>
          </a:bodyPr>
          <a:p>
            <a:pPr algn="ctr"/>
            <a:r>
              <a:rPr lang="en-US" altLang="zh-CN" sz="2800">
                <a:solidFill>
                  <a:schemeClr val="bg1"/>
                </a:solidFill>
              </a:rPr>
              <a:t>Executive Summary--WWHI</a:t>
            </a:r>
            <a:endParaRPr lang="en-US" altLang="zh-CN" sz="2800">
              <a:solidFill>
                <a:schemeClr val="bg1"/>
              </a:solidFill>
            </a:endParaRPr>
          </a:p>
        </p:txBody>
      </p:sp>
      <p:sp>
        <p:nvSpPr>
          <p:cNvPr id="13" name="文本框 12"/>
          <p:cNvSpPr txBox="1"/>
          <p:nvPr/>
        </p:nvSpPr>
        <p:spPr>
          <a:xfrm>
            <a:off x="7536180" y="594995"/>
            <a:ext cx="3694430" cy="953135"/>
          </a:xfrm>
          <a:prstGeom prst="rect">
            <a:avLst/>
          </a:prstGeom>
          <a:solidFill>
            <a:schemeClr val="accent2">
              <a:lumMod val="50000"/>
              <a:alpha val="25000"/>
            </a:schemeClr>
          </a:solidFill>
          <a:ln>
            <a:noFill/>
          </a:ln>
        </p:spPr>
        <p:txBody>
          <a:bodyPr wrap="square" rtlCol="0">
            <a:spAutoFit/>
          </a:bodyPr>
          <a:p>
            <a:pPr algn="ctr"/>
            <a:r>
              <a:rPr lang="en-US" altLang="zh-CN" sz="2800">
                <a:solidFill>
                  <a:schemeClr val="bg1"/>
                </a:solidFill>
              </a:rPr>
              <a:t>Product &amp; Methodology</a:t>
            </a:r>
            <a:endParaRPr lang="en-US" altLang="zh-CN" sz="2800">
              <a:solidFill>
                <a:schemeClr val="bg1"/>
              </a:solidFill>
            </a:endParaRPr>
          </a:p>
        </p:txBody>
      </p:sp>
      <p:sp>
        <p:nvSpPr>
          <p:cNvPr id="14" name="文本框 13"/>
          <p:cNvSpPr txBox="1"/>
          <p:nvPr/>
        </p:nvSpPr>
        <p:spPr>
          <a:xfrm>
            <a:off x="4656455" y="5309870"/>
            <a:ext cx="2879725" cy="521970"/>
          </a:xfrm>
          <a:prstGeom prst="rect">
            <a:avLst/>
          </a:prstGeom>
          <a:solidFill>
            <a:schemeClr val="accent2">
              <a:lumMod val="50000"/>
              <a:alpha val="25000"/>
            </a:schemeClr>
          </a:solidFill>
          <a:ln>
            <a:noFill/>
          </a:ln>
        </p:spPr>
        <p:txBody>
          <a:bodyPr wrap="square" rtlCol="0">
            <a:spAutoFit/>
          </a:bodyPr>
          <a:p>
            <a:pPr algn="ctr"/>
            <a:r>
              <a:rPr lang="en-US" altLang="zh-CN" sz="2800">
                <a:solidFill>
                  <a:schemeClr val="bg1"/>
                </a:solidFill>
              </a:rPr>
              <a:t>Operation Plan</a:t>
            </a:r>
            <a:endParaRPr lang="en-US" altLang="zh-CN" sz="2800">
              <a:solidFill>
                <a:schemeClr val="bg1"/>
              </a:solidFill>
            </a:endParaRPr>
          </a:p>
        </p:txBody>
      </p:sp>
      <p:sp>
        <p:nvSpPr>
          <p:cNvPr id="15" name="文本框 14"/>
          <p:cNvSpPr txBox="1"/>
          <p:nvPr/>
        </p:nvSpPr>
        <p:spPr>
          <a:xfrm>
            <a:off x="8273415" y="5309870"/>
            <a:ext cx="2879725" cy="521970"/>
          </a:xfrm>
          <a:prstGeom prst="rect">
            <a:avLst/>
          </a:prstGeom>
          <a:solidFill>
            <a:schemeClr val="accent2">
              <a:lumMod val="50000"/>
              <a:alpha val="25000"/>
            </a:schemeClr>
          </a:solidFill>
          <a:ln>
            <a:noFill/>
          </a:ln>
        </p:spPr>
        <p:txBody>
          <a:bodyPr wrap="square" rtlCol="0">
            <a:spAutoFit/>
          </a:bodyPr>
          <a:p>
            <a:pPr algn="ctr"/>
            <a:r>
              <a:rPr lang="en-US" altLang="zh-CN" sz="2800">
                <a:solidFill>
                  <a:schemeClr val="bg1"/>
                </a:solidFill>
              </a:rPr>
              <a:t>Finance</a:t>
            </a:r>
            <a:endParaRPr lang="en-US" altLang="zh-CN" sz="2800">
              <a:solidFill>
                <a:schemeClr val="bg1"/>
              </a:solidFill>
            </a:endParaRPr>
          </a:p>
        </p:txBody>
      </p:sp>
      <p:sp>
        <p:nvSpPr>
          <p:cNvPr id="16" name="文本框 15"/>
          <p:cNvSpPr txBox="1"/>
          <p:nvPr/>
        </p:nvSpPr>
        <p:spPr>
          <a:xfrm>
            <a:off x="1039495" y="5309870"/>
            <a:ext cx="2879725" cy="521970"/>
          </a:xfrm>
          <a:prstGeom prst="rect">
            <a:avLst/>
          </a:prstGeom>
          <a:solidFill>
            <a:schemeClr val="accent2">
              <a:lumMod val="50000"/>
              <a:alpha val="25000"/>
            </a:schemeClr>
          </a:solidFill>
          <a:ln>
            <a:noFill/>
          </a:ln>
        </p:spPr>
        <p:txBody>
          <a:bodyPr wrap="square" rtlCol="0">
            <a:spAutoFit/>
          </a:bodyPr>
          <a:p>
            <a:pPr algn="ctr"/>
            <a:r>
              <a:rPr lang="en-US" altLang="zh-CN" sz="2800">
                <a:solidFill>
                  <a:schemeClr val="bg1"/>
                </a:solidFill>
              </a:rPr>
              <a:t>Market</a:t>
            </a:r>
            <a:endParaRPr lang="en-US" altLang="zh-CN" sz="280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WWHI</a:t>
            </a:r>
            <a:endParaRPr lang="en-US" altLang="zh-CN"/>
          </a:p>
        </p:txBody>
      </p:sp>
      <p:sp>
        <p:nvSpPr>
          <p:cNvPr id="3" name="内容占位符 2"/>
          <p:cNvSpPr>
            <a:spLocks noGrp="1"/>
          </p:cNvSpPr>
          <p:nvPr>
            <p:ph idx="1"/>
          </p:nvPr>
        </p:nvSpPr>
        <p:spPr/>
        <p:txBody>
          <a:bodyPr/>
          <a:p>
            <a:pPr algn="l"/>
            <a:r>
              <a:rPr lang="en-US" altLang="zh-CN" sz="2000"/>
              <a:t>What: Bio-synthetic fur is an alternative for both genuine and faux fur.</a:t>
            </a:r>
            <a:endParaRPr lang="en-US" altLang="zh-CN" sz="2000"/>
          </a:p>
          <a:p>
            <a:pPr algn="l"/>
            <a:r>
              <a:rPr lang="en-US" altLang="zh-CN" sz="2000"/>
              <a:t>Why: Current industry urgently asking for transformation due to the concern of environment and animal protection.</a:t>
            </a:r>
            <a:endParaRPr lang="en-US" altLang="zh-CN" sz="2000"/>
          </a:p>
          <a:p>
            <a:pPr algn="l"/>
            <a:r>
              <a:rPr lang="en-US" altLang="zh-CN" sz="2000"/>
              <a:t>How: Experimenting biotechnology(iPSCs Transplanting) to create new products meeting new consumer needs.</a:t>
            </a:r>
            <a:endParaRPr lang="en-US" altLang="zh-CN" sz="2000"/>
          </a:p>
          <a:p>
            <a:pPr algn="l"/>
            <a:r>
              <a:rPr lang="en-US" altLang="zh-CN" sz="2000"/>
              <a:t>What if: Addressing the main existing pain points of the fur industry and rekindle customer interest in this oldest garment materials.</a:t>
            </a:r>
            <a:endParaRPr lang="en-US" altLang="zh-CN" sz="2000"/>
          </a:p>
        </p:txBody>
      </p:sp>
      <p:grpSp>
        <p:nvGrpSpPr>
          <p:cNvPr id="9" name="组合 8"/>
          <p:cNvGrpSpPr/>
          <p:nvPr/>
        </p:nvGrpSpPr>
        <p:grpSpPr>
          <a:xfrm>
            <a:off x="3415030" y="4338320"/>
            <a:ext cx="4980940" cy="2311400"/>
            <a:chOff x="5438" y="6859"/>
            <a:chExt cx="7844" cy="3640"/>
          </a:xfrm>
        </p:grpSpPr>
        <p:pic>
          <p:nvPicPr>
            <p:cNvPr id="5" name="图片 4"/>
            <p:cNvPicPr>
              <a:picLocks noChangeAspect="1"/>
            </p:cNvPicPr>
            <p:nvPr/>
          </p:nvPicPr>
          <p:blipFill>
            <a:blip r:embed="rId1"/>
            <a:stretch>
              <a:fillRect/>
            </a:stretch>
          </p:blipFill>
          <p:spPr>
            <a:xfrm>
              <a:off x="5438" y="6860"/>
              <a:ext cx="4858" cy="3639"/>
            </a:xfrm>
            <a:prstGeom prst="rect">
              <a:avLst/>
            </a:prstGeom>
          </p:spPr>
        </p:pic>
        <p:pic>
          <p:nvPicPr>
            <p:cNvPr id="7" name="图片 6"/>
            <p:cNvPicPr>
              <a:picLocks noChangeAspect="1"/>
            </p:cNvPicPr>
            <p:nvPr/>
          </p:nvPicPr>
          <p:blipFill>
            <a:blip r:embed="rId2">
              <a:alphaModFix amt="67000"/>
            </a:blip>
            <a:stretch>
              <a:fillRect/>
            </a:stretch>
          </p:blipFill>
          <p:spPr>
            <a:xfrm>
              <a:off x="8318" y="6859"/>
              <a:ext cx="4964" cy="3640"/>
            </a:xfrm>
            <a:prstGeom prst="rect">
              <a:avLst/>
            </a:prstGeom>
          </p:spPr>
        </p:pic>
      </p:grpSp>
      <p:sp>
        <p:nvSpPr>
          <p:cNvPr id="10" name="文本框 9"/>
          <p:cNvSpPr txBox="1"/>
          <p:nvPr/>
        </p:nvSpPr>
        <p:spPr>
          <a:xfrm>
            <a:off x="3682365" y="5233670"/>
            <a:ext cx="4445635" cy="521970"/>
          </a:xfrm>
          <a:prstGeom prst="rect">
            <a:avLst/>
          </a:prstGeom>
          <a:noFill/>
        </p:spPr>
        <p:txBody>
          <a:bodyPr wrap="square" rtlCol="0">
            <a:spAutoFit/>
          </a:bodyPr>
          <a:p>
            <a:pPr algn="ctr"/>
            <a:r>
              <a:rPr lang="en-US" altLang="zh-CN" sz="2800" b="1">
                <a:solidFill>
                  <a:schemeClr val="bg1"/>
                </a:solidFill>
              </a:rPr>
              <a:t>BIO-SYNTHETIC FUR</a:t>
            </a:r>
            <a:endParaRPr lang="en-US" altLang="zh-CN" sz="2800" b="1">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Product &amp; Methodology</a:t>
            </a:r>
            <a:endParaRPr lang="en-US" altLang="zh-CN"/>
          </a:p>
        </p:txBody>
      </p:sp>
      <p:sp>
        <p:nvSpPr>
          <p:cNvPr id="3" name="内容占位符 2"/>
          <p:cNvSpPr>
            <a:spLocks noGrp="1"/>
          </p:cNvSpPr>
          <p:nvPr>
            <p:ph idx="1"/>
          </p:nvPr>
        </p:nvSpPr>
        <p:spPr/>
        <p:txBody>
          <a:bodyPr/>
          <a:p>
            <a:r>
              <a:rPr lang="en-US" altLang="zh-CN" sz="2000" b="1"/>
              <a:t>Fully Bio-synthetic</a:t>
            </a:r>
            <a:endParaRPr lang="en-US" altLang="zh-CN" sz="2000" b="1"/>
          </a:p>
          <a:p>
            <a:pPr marL="0" indent="0">
              <a:buNone/>
            </a:pPr>
            <a:r>
              <a:rPr lang="en-US" altLang="zh-CN" sz="2000"/>
              <a:t>iPSCs: Multipotent blood and skin cells that have been regressed to a pluripotent state enabling them to differentiate into a greater range of cells. </a:t>
            </a:r>
            <a:endParaRPr lang="en-US" altLang="zh-CN" sz="2000"/>
          </a:p>
          <a:p>
            <a:pPr marL="0" indent="0">
              <a:buNone/>
            </a:pPr>
            <a:r>
              <a:rPr lang="en-US" altLang="zh-CN" sz="2000"/>
              <a:t>Using iPSCs culture all needed cellular structures of fur and then combined.</a:t>
            </a:r>
            <a:endParaRPr lang="en-US" altLang="zh-CN" sz="2000"/>
          </a:p>
        </p:txBody>
      </p:sp>
      <p:grpSp>
        <p:nvGrpSpPr>
          <p:cNvPr id="6" name="组合 5"/>
          <p:cNvGrpSpPr/>
          <p:nvPr/>
        </p:nvGrpSpPr>
        <p:grpSpPr>
          <a:xfrm>
            <a:off x="2271395" y="3915410"/>
            <a:ext cx="7268210" cy="2465070"/>
            <a:chOff x="3299" y="6192"/>
            <a:chExt cx="11446" cy="3882"/>
          </a:xfrm>
        </p:grpSpPr>
        <p:pic>
          <p:nvPicPr>
            <p:cNvPr id="4" name="图片 4"/>
            <p:cNvPicPr>
              <a:picLocks noChangeAspect="1"/>
            </p:cNvPicPr>
            <p:nvPr/>
          </p:nvPicPr>
          <p:blipFill>
            <a:blip r:embed="rId1"/>
            <a:stretch>
              <a:fillRect/>
            </a:stretch>
          </p:blipFill>
          <p:spPr>
            <a:xfrm>
              <a:off x="3299" y="6192"/>
              <a:ext cx="5315" cy="3883"/>
            </a:xfrm>
            <a:prstGeom prst="rect">
              <a:avLst/>
            </a:prstGeom>
            <a:noFill/>
            <a:ln>
              <a:noFill/>
            </a:ln>
          </p:spPr>
        </p:pic>
        <p:pic>
          <p:nvPicPr>
            <p:cNvPr id="5" name="图片 5"/>
            <p:cNvPicPr>
              <a:picLocks noChangeAspect="1"/>
            </p:cNvPicPr>
            <p:nvPr/>
          </p:nvPicPr>
          <p:blipFill>
            <a:blip r:embed="rId2"/>
            <a:stretch>
              <a:fillRect/>
            </a:stretch>
          </p:blipFill>
          <p:spPr>
            <a:xfrm>
              <a:off x="9293" y="6206"/>
              <a:ext cx="5453" cy="3869"/>
            </a:xfrm>
            <a:prstGeom prst="rect">
              <a:avLst/>
            </a:prstGeom>
            <a:noFill/>
            <a:ln>
              <a:noFill/>
            </a:ln>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Product &amp; Methodology</a:t>
            </a:r>
            <a:endParaRPr lang="en-US" altLang="zh-CN"/>
          </a:p>
        </p:txBody>
      </p:sp>
      <p:sp>
        <p:nvSpPr>
          <p:cNvPr id="3" name="内容占位符 2"/>
          <p:cNvSpPr>
            <a:spLocks noGrp="1"/>
          </p:cNvSpPr>
          <p:nvPr>
            <p:ph idx="1"/>
          </p:nvPr>
        </p:nvSpPr>
        <p:spPr/>
        <p:txBody>
          <a:bodyPr/>
          <a:p>
            <a:r>
              <a:rPr lang="en-US" altLang="zh-CN" sz="2000" b="1"/>
              <a:t>Semi Bio-synthetic</a:t>
            </a:r>
            <a:endParaRPr lang="en-US" altLang="zh-CN" sz="2000" b="1"/>
          </a:p>
          <a:p>
            <a:pPr marL="0" indent="0">
              <a:buNone/>
            </a:pPr>
            <a:r>
              <a:rPr lang="en-US" altLang="zh-CN" sz="2000"/>
              <a:t>Woolization: It is a concept inspired by wool shearing that collecting hair from those farming animals like mink and fox.</a:t>
            </a:r>
            <a:endParaRPr lang="en-US" altLang="zh-CN" sz="2000"/>
          </a:p>
          <a:p>
            <a:pPr marL="0" indent="0">
              <a:buNone/>
            </a:pPr>
            <a:r>
              <a:rPr lang="en-US" altLang="zh-CN" sz="2000"/>
              <a:t>Semi bio-synthetic fur combines the technology of stem cell transplantation for only the hypodermis and the dermisand and then unique process called woolization to form epidermis, saving time for keratinocyte differentiation and saving part of original supply chain.</a:t>
            </a:r>
            <a:endParaRPr lang="en-US" altLang="zh-CN" sz="2000"/>
          </a:p>
        </p:txBody>
      </p:sp>
      <p:grpSp>
        <p:nvGrpSpPr>
          <p:cNvPr id="9" name="组合 8"/>
          <p:cNvGrpSpPr/>
          <p:nvPr/>
        </p:nvGrpSpPr>
        <p:grpSpPr>
          <a:xfrm>
            <a:off x="2903855" y="4261485"/>
            <a:ext cx="6003290" cy="2152650"/>
            <a:chOff x="4935" y="6711"/>
            <a:chExt cx="9454" cy="3390"/>
          </a:xfrm>
        </p:grpSpPr>
        <p:pic>
          <p:nvPicPr>
            <p:cNvPr id="4" name="图片 4"/>
            <p:cNvPicPr>
              <a:picLocks noChangeAspect="1"/>
            </p:cNvPicPr>
            <p:nvPr/>
          </p:nvPicPr>
          <p:blipFill>
            <a:blip r:embed="rId1"/>
            <a:stretch>
              <a:fillRect/>
            </a:stretch>
          </p:blipFill>
          <p:spPr>
            <a:xfrm>
              <a:off x="4935" y="6711"/>
              <a:ext cx="4580" cy="3391"/>
            </a:xfrm>
            <a:prstGeom prst="rect">
              <a:avLst/>
            </a:prstGeom>
            <a:noFill/>
            <a:ln>
              <a:noFill/>
            </a:ln>
          </p:spPr>
        </p:pic>
        <p:pic>
          <p:nvPicPr>
            <p:cNvPr id="7" name="图片 6"/>
            <p:cNvPicPr>
              <a:picLocks noChangeAspect="1"/>
            </p:cNvPicPr>
            <p:nvPr/>
          </p:nvPicPr>
          <p:blipFill>
            <a:blip r:embed="rId2"/>
            <a:stretch>
              <a:fillRect/>
            </a:stretch>
          </p:blipFill>
          <p:spPr>
            <a:xfrm>
              <a:off x="9809" y="6711"/>
              <a:ext cx="4580" cy="3391"/>
            </a:xfrm>
            <a:prstGeom prst="rect">
              <a:avLst/>
            </a:prstGeom>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Market</a:t>
            </a:r>
            <a:endParaRPr lang="en-US" altLang="zh-CN"/>
          </a:p>
        </p:txBody>
      </p:sp>
      <p:sp>
        <p:nvSpPr>
          <p:cNvPr id="3" name="内容占位符 2"/>
          <p:cNvSpPr>
            <a:spLocks noGrp="1"/>
          </p:cNvSpPr>
          <p:nvPr>
            <p:ph idx="1"/>
          </p:nvPr>
        </p:nvSpPr>
        <p:spPr/>
        <p:txBody>
          <a:bodyPr/>
          <a:p>
            <a:r>
              <a:rPr lang="zh-CN" altLang="en-US" sz="2000"/>
              <a:t>According to Gitnux(2023), global fur sales reached $35.8 billion in 2018.</a:t>
            </a:r>
            <a:endParaRPr lang="zh-CN" altLang="en-US" sz="2000"/>
          </a:p>
          <a:p>
            <a:r>
              <a:rPr lang="en-US" altLang="zh-CN" sz="2000"/>
              <a:t>G</a:t>
            </a:r>
            <a:r>
              <a:rPr lang="zh-CN" altLang="en-US" sz="2000"/>
              <a:t>lobal market for Artificial Fur estimated at US$ 176.8 million in the year 2022, is projected to reach a revised size of US$ 388 million by 2028</a:t>
            </a:r>
            <a:r>
              <a:rPr lang="en-US" altLang="zh-CN" sz="2000"/>
              <a:t>.</a:t>
            </a:r>
            <a:endParaRPr lang="zh-CN" altLang="en-US" sz="2000"/>
          </a:p>
          <a:p>
            <a:r>
              <a:rPr lang="zh-CN" altLang="en-US" sz="2000"/>
              <a:t>As a disruptive alternative material, </a:t>
            </a:r>
            <a:r>
              <a:rPr lang="en-US" altLang="zh-CN" sz="2000"/>
              <a:t>bio-synthetic</a:t>
            </a:r>
            <a:r>
              <a:rPr lang="zh-CN" altLang="en-US" sz="2000"/>
              <a:t> is coloured by a</a:t>
            </a:r>
            <a:r>
              <a:rPr lang="en-US" altLang="zh-CN" sz="2000"/>
              <a:t> multi-million growing market.</a:t>
            </a:r>
            <a:endParaRPr lang="en-US" altLang="zh-CN" sz="2000"/>
          </a:p>
        </p:txBody>
      </p:sp>
      <p:grpSp>
        <p:nvGrpSpPr>
          <p:cNvPr id="8" name="组合 7"/>
          <p:cNvGrpSpPr/>
          <p:nvPr/>
        </p:nvGrpSpPr>
        <p:grpSpPr>
          <a:xfrm>
            <a:off x="647700" y="3706495"/>
            <a:ext cx="4721225" cy="2674575"/>
            <a:chOff x="5642" y="5438"/>
            <a:chExt cx="7916" cy="4531"/>
          </a:xfrm>
        </p:grpSpPr>
        <p:graphicFrame>
          <p:nvGraphicFramePr>
            <p:cNvPr id="5" name="图表 4"/>
            <p:cNvGraphicFramePr/>
            <p:nvPr/>
          </p:nvGraphicFramePr>
          <p:xfrm>
            <a:off x="5642" y="5438"/>
            <a:ext cx="7916" cy="4531"/>
          </p:xfrm>
          <a:graphic>
            <a:graphicData uri="http://schemas.openxmlformats.org/drawingml/2006/chart">
              <c:chart xmlns:c="http://schemas.openxmlformats.org/drawingml/2006/chart" xmlns:r="http://schemas.openxmlformats.org/officeDocument/2006/relationships" r:id="rId1"/>
            </a:graphicData>
          </a:graphic>
        </p:graphicFrame>
        <p:sp>
          <p:nvSpPr>
            <p:cNvPr id="7" name="文本框 6"/>
            <p:cNvSpPr txBox="1"/>
            <p:nvPr/>
          </p:nvSpPr>
          <p:spPr>
            <a:xfrm>
              <a:off x="8651" y="5651"/>
              <a:ext cx="1899" cy="415"/>
            </a:xfrm>
            <a:prstGeom prst="rect">
              <a:avLst/>
            </a:prstGeom>
            <a:noFill/>
          </p:spPr>
          <p:txBody>
            <a:bodyPr wrap="square" rtlCol="0">
              <a:spAutoFit/>
            </a:bodyPr>
            <a:p>
              <a:pPr algn="ctr"/>
              <a:r>
                <a:rPr lang="en-US" altLang="zh-CN" sz="1000">
                  <a:solidFill>
                    <a:schemeClr val="bg1"/>
                  </a:solidFill>
                </a:rPr>
                <a:t>Faux Fur Market</a:t>
              </a:r>
              <a:endParaRPr lang="en-US" altLang="zh-CN" sz="1000">
                <a:solidFill>
                  <a:schemeClr val="bg1"/>
                </a:solidFill>
              </a:endParaRPr>
            </a:p>
          </p:txBody>
        </p:sp>
      </p:grpSp>
      <p:sp>
        <p:nvSpPr>
          <p:cNvPr id="9" name="文本框 8"/>
          <p:cNvSpPr txBox="1"/>
          <p:nvPr/>
        </p:nvSpPr>
        <p:spPr>
          <a:xfrm>
            <a:off x="6765290" y="4352290"/>
            <a:ext cx="4398010" cy="1383665"/>
          </a:xfrm>
          <a:prstGeom prst="rect">
            <a:avLst/>
          </a:prstGeom>
          <a:solidFill>
            <a:schemeClr val="accent2">
              <a:lumMod val="50000"/>
              <a:alpha val="25000"/>
            </a:schemeClr>
          </a:solidFill>
          <a:ln>
            <a:noFill/>
          </a:ln>
        </p:spPr>
        <p:txBody>
          <a:bodyPr wrap="square" rtlCol="0">
            <a:spAutoFit/>
          </a:bodyPr>
          <a:p>
            <a:pPr algn="ctr"/>
            <a:r>
              <a:rPr lang="en-US" altLang="zh-CN" sz="2800">
                <a:solidFill>
                  <a:schemeClr val="bg1"/>
                </a:solidFill>
              </a:rPr>
              <a:t>Conservative Estimation: Multi-million  Growing Market</a:t>
            </a:r>
            <a:endParaRPr lang="en-US" altLang="zh-CN" sz="280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Market--Position $ Pricing</a:t>
            </a:r>
            <a:endParaRPr lang="en-US" altLang="zh-CN"/>
          </a:p>
        </p:txBody>
      </p:sp>
      <p:sp>
        <p:nvSpPr>
          <p:cNvPr id="6" name="文本框 5"/>
          <p:cNvSpPr txBox="1"/>
          <p:nvPr/>
        </p:nvSpPr>
        <p:spPr>
          <a:xfrm>
            <a:off x="1187450" y="1738630"/>
            <a:ext cx="2037715" cy="368300"/>
          </a:xfrm>
          <a:prstGeom prst="rect">
            <a:avLst/>
          </a:prstGeom>
          <a:noFill/>
        </p:spPr>
        <p:txBody>
          <a:bodyPr wrap="square" rtlCol="0">
            <a:spAutoFit/>
          </a:bodyPr>
          <a:p>
            <a:pPr algn="ctr"/>
            <a:r>
              <a:rPr lang="en-US" altLang="zh-CN"/>
              <a:t>Laboratory Stage</a:t>
            </a:r>
            <a:endParaRPr lang="en-US" altLang="zh-CN"/>
          </a:p>
        </p:txBody>
      </p:sp>
      <p:sp>
        <p:nvSpPr>
          <p:cNvPr id="10" name="文本框 9"/>
          <p:cNvSpPr txBox="1"/>
          <p:nvPr/>
        </p:nvSpPr>
        <p:spPr>
          <a:xfrm>
            <a:off x="5076825" y="1738630"/>
            <a:ext cx="2037715" cy="368300"/>
          </a:xfrm>
          <a:prstGeom prst="rect">
            <a:avLst/>
          </a:prstGeom>
          <a:noFill/>
        </p:spPr>
        <p:txBody>
          <a:bodyPr wrap="square" rtlCol="0">
            <a:spAutoFit/>
          </a:bodyPr>
          <a:p>
            <a:pPr algn="ctr"/>
            <a:r>
              <a:rPr lang="en-US" altLang="zh-CN"/>
              <a:t> Mass Production</a:t>
            </a:r>
            <a:endParaRPr lang="en-US" altLang="zh-CN"/>
          </a:p>
        </p:txBody>
      </p:sp>
      <p:sp>
        <p:nvSpPr>
          <p:cNvPr id="11" name="文本框 10"/>
          <p:cNvSpPr txBox="1"/>
          <p:nvPr/>
        </p:nvSpPr>
        <p:spPr>
          <a:xfrm>
            <a:off x="8423275" y="1738630"/>
            <a:ext cx="3124200" cy="368300"/>
          </a:xfrm>
          <a:prstGeom prst="rect">
            <a:avLst/>
          </a:prstGeom>
          <a:noFill/>
        </p:spPr>
        <p:txBody>
          <a:bodyPr wrap="square" rtlCol="0">
            <a:spAutoFit/>
          </a:bodyPr>
          <a:p>
            <a:pPr algn="ctr"/>
            <a:r>
              <a:rPr lang="en-US" altLang="zh-CN"/>
              <a:t> I</a:t>
            </a:r>
            <a:r>
              <a:rPr lang="en-US" altLang="zh-CN"/>
              <a:t>ntensive Mass Production</a:t>
            </a:r>
            <a:endParaRPr lang="en-US" altLang="zh-CN"/>
          </a:p>
        </p:txBody>
      </p:sp>
      <p:pic>
        <p:nvPicPr>
          <p:cNvPr id="12" name="图片 11"/>
          <p:cNvPicPr>
            <a:picLocks noChangeAspect="1"/>
          </p:cNvPicPr>
          <p:nvPr/>
        </p:nvPicPr>
        <p:blipFill>
          <a:blip r:embed="rId1"/>
          <a:stretch>
            <a:fillRect/>
          </a:stretch>
        </p:blipFill>
        <p:spPr>
          <a:xfrm>
            <a:off x="503555" y="2390775"/>
            <a:ext cx="3406140" cy="2077085"/>
          </a:xfrm>
          <a:prstGeom prst="rect">
            <a:avLst/>
          </a:prstGeom>
        </p:spPr>
      </p:pic>
      <p:pic>
        <p:nvPicPr>
          <p:cNvPr id="13" name="图片 12"/>
          <p:cNvPicPr>
            <a:picLocks noChangeAspect="1"/>
          </p:cNvPicPr>
          <p:nvPr/>
        </p:nvPicPr>
        <p:blipFill>
          <a:blip r:embed="rId2"/>
          <a:stretch>
            <a:fillRect/>
          </a:stretch>
        </p:blipFill>
        <p:spPr>
          <a:xfrm>
            <a:off x="4409440" y="2390140"/>
            <a:ext cx="3406140" cy="2077085"/>
          </a:xfrm>
          <a:prstGeom prst="rect">
            <a:avLst/>
          </a:prstGeom>
        </p:spPr>
      </p:pic>
      <p:pic>
        <p:nvPicPr>
          <p:cNvPr id="14" name="图片 13"/>
          <p:cNvPicPr>
            <a:picLocks noChangeAspect="1"/>
          </p:cNvPicPr>
          <p:nvPr/>
        </p:nvPicPr>
        <p:blipFill>
          <a:blip r:embed="rId3"/>
          <a:stretch>
            <a:fillRect/>
          </a:stretch>
        </p:blipFill>
        <p:spPr>
          <a:xfrm>
            <a:off x="8282305" y="2390140"/>
            <a:ext cx="3406140" cy="2077085"/>
          </a:xfrm>
          <a:prstGeom prst="rect">
            <a:avLst/>
          </a:prstGeom>
        </p:spPr>
      </p:pic>
      <p:sp>
        <p:nvSpPr>
          <p:cNvPr id="16" name="文本框 15"/>
          <p:cNvSpPr txBox="1"/>
          <p:nvPr/>
        </p:nvSpPr>
        <p:spPr>
          <a:xfrm>
            <a:off x="1188085" y="4098925"/>
            <a:ext cx="2037715" cy="368300"/>
          </a:xfrm>
          <a:prstGeom prst="rect">
            <a:avLst/>
          </a:prstGeom>
          <a:noFill/>
        </p:spPr>
        <p:txBody>
          <a:bodyPr wrap="square" rtlCol="0">
            <a:spAutoFit/>
          </a:bodyPr>
          <a:p>
            <a:pPr algn="ctr"/>
            <a:r>
              <a:rPr lang="en-US" altLang="zh-CN" b="1">
                <a:solidFill>
                  <a:schemeClr val="bg1"/>
                </a:solidFill>
              </a:rPr>
              <a:t>Tesla Roadster</a:t>
            </a:r>
            <a:endParaRPr lang="en-US" altLang="zh-CN" b="1">
              <a:solidFill>
                <a:schemeClr val="bg1"/>
              </a:solidFill>
            </a:endParaRPr>
          </a:p>
        </p:txBody>
      </p:sp>
      <p:sp>
        <p:nvSpPr>
          <p:cNvPr id="17" name="文本框 16"/>
          <p:cNvSpPr txBox="1"/>
          <p:nvPr/>
        </p:nvSpPr>
        <p:spPr>
          <a:xfrm>
            <a:off x="5093970" y="4098925"/>
            <a:ext cx="2037715" cy="368300"/>
          </a:xfrm>
          <a:prstGeom prst="rect">
            <a:avLst/>
          </a:prstGeom>
          <a:noFill/>
        </p:spPr>
        <p:txBody>
          <a:bodyPr wrap="square" rtlCol="0">
            <a:spAutoFit/>
          </a:bodyPr>
          <a:p>
            <a:pPr algn="ctr"/>
            <a:r>
              <a:rPr lang="en-US" altLang="zh-CN" b="1">
                <a:solidFill>
                  <a:schemeClr val="bg1"/>
                </a:solidFill>
              </a:rPr>
              <a:t>Tesla Model S</a:t>
            </a:r>
            <a:endParaRPr lang="en-US" altLang="zh-CN" b="1">
              <a:solidFill>
                <a:schemeClr val="bg1"/>
              </a:solidFill>
            </a:endParaRPr>
          </a:p>
        </p:txBody>
      </p:sp>
      <p:sp>
        <p:nvSpPr>
          <p:cNvPr id="18" name="文本框 17"/>
          <p:cNvSpPr txBox="1"/>
          <p:nvPr/>
        </p:nvSpPr>
        <p:spPr>
          <a:xfrm>
            <a:off x="8966200" y="4099560"/>
            <a:ext cx="2037715" cy="368300"/>
          </a:xfrm>
          <a:prstGeom prst="rect">
            <a:avLst/>
          </a:prstGeom>
          <a:noFill/>
        </p:spPr>
        <p:txBody>
          <a:bodyPr wrap="square" rtlCol="0">
            <a:spAutoFit/>
          </a:bodyPr>
          <a:p>
            <a:pPr algn="ctr"/>
            <a:r>
              <a:rPr lang="en-US" altLang="zh-CN" b="1">
                <a:solidFill>
                  <a:schemeClr val="bg1"/>
                </a:solidFill>
              </a:rPr>
              <a:t>Tesla Model Y</a:t>
            </a:r>
            <a:endParaRPr lang="en-US" altLang="zh-CN" b="1">
              <a:solidFill>
                <a:schemeClr val="bg1"/>
              </a:solidFill>
            </a:endParaRPr>
          </a:p>
        </p:txBody>
      </p:sp>
      <p:sp>
        <p:nvSpPr>
          <p:cNvPr id="19" name="文本框 18"/>
          <p:cNvSpPr txBox="1"/>
          <p:nvPr/>
        </p:nvSpPr>
        <p:spPr>
          <a:xfrm>
            <a:off x="502920" y="4931410"/>
            <a:ext cx="3406775" cy="1198880"/>
          </a:xfrm>
          <a:prstGeom prst="rect">
            <a:avLst/>
          </a:prstGeom>
          <a:noFill/>
        </p:spPr>
        <p:txBody>
          <a:bodyPr wrap="square" rtlCol="0">
            <a:spAutoFit/>
          </a:bodyPr>
          <a:p>
            <a:pPr algn="ctr"/>
            <a:r>
              <a:rPr lang="en-US" altLang="zh-CN"/>
              <a:t>Exclusive fabrics for the powerful</a:t>
            </a:r>
            <a:endParaRPr lang="en-US" altLang="zh-CN"/>
          </a:p>
          <a:p>
            <a:pPr algn="ctr"/>
            <a:r>
              <a:rPr lang="en-US" altLang="zh-CN"/>
              <a:t>T</a:t>
            </a:r>
            <a:r>
              <a:rPr lang="en-US" altLang="zh-CN"/>
              <a:t>he most luxury and expensive fabric material </a:t>
            </a:r>
            <a:endParaRPr lang="en-US" altLang="zh-CN"/>
          </a:p>
        </p:txBody>
      </p:sp>
      <p:sp>
        <p:nvSpPr>
          <p:cNvPr id="20" name="文本框 19"/>
          <p:cNvSpPr txBox="1"/>
          <p:nvPr/>
        </p:nvSpPr>
        <p:spPr>
          <a:xfrm>
            <a:off x="4409440" y="4931410"/>
            <a:ext cx="3406775" cy="1198880"/>
          </a:xfrm>
          <a:prstGeom prst="rect">
            <a:avLst/>
          </a:prstGeom>
          <a:noFill/>
        </p:spPr>
        <p:txBody>
          <a:bodyPr wrap="square" rtlCol="0">
            <a:spAutoFit/>
          </a:bodyPr>
          <a:p>
            <a:pPr algn="ctr"/>
            <a:r>
              <a:rPr lang="en-US" altLang="zh-CN"/>
              <a:t>High-end &amp; technical fabric for wealthy people</a:t>
            </a:r>
            <a:endParaRPr lang="en-US" altLang="zh-CN"/>
          </a:p>
          <a:p>
            <a:pPr algn="ctr"/>
            <a:r>
              <a:rPr lang="en-US" altLang="zh-CN"/>
              <a:t>Price reference to Vicuna and Mulberry Silk</a:t>
            </a:r>
            <a:endParaRPr lang="en-US" altLang="zh-CN"/>
          </a:p>
        </p:txBody>
      </p:sp>
      <p:sp>
        <p:nvSpPr>
          <p:cNvPr id="21" name="文本框 20"/>
          <p:cNvSpPr txBox="1"/>
          <p:nvPr/>
        </p:nvSpPr>
        <p:spPr>
          <a:xfrm>
            <a:off x="8272145" y="4931410"/>
            <a:ext cx="3406775" cy="1198880"/>
          </a:xfrm>
          <a:prstGeom prst="rect">
            <a:avLst/>
          </a:prstGeom>
          <a:noFill/>
        </p:spPr>
        <p:txBody>
          <a:bodyPr wrap="square" rtlCol="0">
            <a:spAutoFit/>
          </a:bodyPr>
          <a:p>
            <a:pPr algn="ctr"/>
            <a:r>
              <a:rPr lang="en-US" altLang="zh-CN"/>
              <a:t>Absolute leader of fur market share</a:t>
            </a:r>
            <a:endParaRPr lang="en-US" altLang="zh-CN"/>
          </a:p>
          <a:p>
            <a:pPr algn="ctr"/>
            <a:r>
              <a:rPr lang="en-US" altLang="zh-CN"/>
              <a:t>Price aiming to gain more market share</a:t>
            </a:r>
            <a:endParaRPr lang="en-US" altLang="zh-CN"/>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Market--Competitor</a:t>
            </a:r>
            <a:endParaRPr lang="en-US" altLang="zh-CN"/>
          </a:p>
        </p:txBody>
      </p:sp>
      <p:sp>
        <p:nvSpPr>
          <p:cNvPr id="3" name="内容占位符 2"/>
          <p:cNvSpPr>
            <a:spLocks noGrp="1"/>
          </p:cNvSpPr>
          <p:nvPr>
            <p:ph idx="1"/>
          </p:nvPr>
        </p:nvSpPr>
        <p:spPr/>
        <p:txBody>
          <a:bodyPr/>
          <a:p>
            <a:r>
              <a:rPr lang="en-US" altLang="zh-CN" sz="2000"/>
              <a:t>Mansion/0</a:t>
            </a:r>
            <a:endParaRPr lang="en-US" altLang="zh-CN" sz="2000"/>
          </a:p>
          <a:p>
            <a:pPr marL="0" indent="0">
              <a:buNone/>
            </a:pPr>
            <a:r>
              <a:rPr lang="en-US" altLang="zh-CN" sz="2000"/>
              <a:t>A program cooperated by LVMH and Central Saint Martins are targeting on fur and other issues in “regenerative luxury” since 2017.</a:t>
            </a:r>
            <a:endParaRPr lang="en-US" altLang="zh-CN" sz="2000"/>
          </a:p>
          <a:p>
            <a:pPr marL="0" indent="0">
              <a:buNone/>
            </a:pPr>
            <a:endParaRPr lang="en-US" altLang="zh-CN" sz="2000">
              <a:latin typeface="Arial" panose="020B0604020202020204" pitchFamily="34" charset="0"/>
              <a:cs typeface="Arial" panose="020B0604020202020204" pitchFamily="34" charset="0"/>
            </a:endParaRPr>
          </a:p>
        </p:txBody>
      </p:sp>
      <p:pic>
        <p:nvPicPr>
          <p:cNvPr id="4" name="图片 3"/>
          <p:cNvPicPr>
            <a:picLocks noChangeAspect="1"/>
          </p:cNvPicPr>
          <p:nvPr/>
        </p:nvPicPr>
        <p:blipFill>
          <a:blip r:embed="rId1"/>
          <a:stretch>
            <a:fillRect/>
          </a:stretch>
        </p:blipFill>
        <p:spPr>
          <a:xfrm>
            <a:off x="647700" y="3288030"/>
            <a:ext cx="3229610" cy="1690370"/>
          </a:xfrm>
          <a:prstGeom prst="rect">
            <a:avLst/>
          </a:prstGeom>
        </p:spPr>
      </p:pic>
      <p:sp>
        <p:nvSpPr>
          <p:cNvPr id="6" name="文本框 5"/>
          <p:cNvSpPr txBox="1"/>
          <p:nvPr/>
        </p:nvSpPr>
        <p:spPr>
          <a:xfrm>
            <a:off x="647700" y="5163820"/>
            <a:ext cx="3229610" cy="1198880"/>
          </a:xfrm>
          <a:prstGeom prst="rect">
            <a:avLst/>
          </a:prstGeom>
          <a:solidFill>
            <a:schemeClr val="accent2">
              <a:lumMod val="50000"/>
              <a:alpha val="25000"/>
            </a:schemeClr>
          </a:solidFill>
        </p:spPr>
        <p:txBody>
          <a:bodyPr wrap="square" rtlCol="0">
            <a:spAutoFit/>
          </a:bodyPr>
          <a:p>
            <a:pPr algn="ctr"/>
            <a:r>
              <a:rPr lang="en-US" altLang="zh-CN" b="1">
                <a:solidFill>
                  <a:schemeClr val="bg1"/>
                </a:solidFill>
              </a:rPr>
              <a:t>CSM, UAL </a:t>
            </a:r>
            <a:endParaRPr lang="en-US" altLang="zh-CN" b="1">
              <a:solidFill>
                <a:schemeClr val="bg1"/>
              </a:solidFill>
            </a:endParaRPr>
          </a:p>
          <a:p>
            <a:pPr algn="ctr"/>
            <a:r>
              <a:rPr lang="en-US" altLang="zh-CN" b="1">
                <a:solidFill>
                  <a:schemeClr val="bg1"/>
                </a:solidFill>
              </a:rPr>
              <a:t>LVMH </a:t>
            </a:r>
            <a:endParaRPr lang="en-US" altLang="zh-CN" b="1">
              <a:solidFill>
                <a:schemeClr val="bg1"/>
              </a:solidFill>
            </a:endParaRPr>
          </a:p>
          <a:p>
            <a:pPr algn="ctr"/>
            <a:r>
              <a:rPr lang="en-US" altLang="zh-CN" b="1">
                <a:solidFill>
                  <a:schemeClr val="bg1"/>
                </a:solidFill>
              </a:rPr>
              <a:t>FENDI </a:t>
            </a:r>
            <a:endParaRPr lang="en-US" altLang="zh-CN" b="1">
              <a:solidFill>
                <a:schemeClr val="bg1"/>
              </a:solidFill>
            </a:endParaRPr>
          </a:p>
          <a:p>
            <a:pPr algn="ctr"/>
            <a:r>
              <a:rPr lang="en-US" altLang="zh-CN" b="1">
                <a:solidFill>
                  <a:schemeClr val="bg1"/>
                </a:solidFill>
              </a:rPr>
              <a:t>TOM ELLIS LAB, IC</a:t>
            </a:r>
            <a:endParaRPr lang="en-US" altLang="zh-CN" b="1">
              <a:solidFill>
                <a:schemeClr val="bg1"/>
              </a:solidFill>
            </a:endParaRPr>
          </a:p>
        </p:txBody>
      </p:sp>
      <p:graphicFrame>
        <p:nvGraphicFramePr>
          <p:cNvPr id="5" name="表格 4"/>
          <p:cNvGraphicFramePr/>
          <p:nvPr>
            <p:custDataLst>
              <p:tags r:id="rId2"/>
            </p:custDataLst>
          </p:nvPr>
        </p:nvGraphicFramePr>
        <p:xfrm>
          <a:off x="4522470" y="3028315"/>
          <a:ext cx="6894830" cy="3533140"/>
        </p:xfrm>
        <a:graphic>
          <a:graphicData uri="http://schemas.openxmlformats.org/drawingml/2006/table">
            <a:tbl>
              <a:tblPr firstRow="1" bandRow="1">
                <a:tableStyleId>{5C22544A-7EE6-4342-B048-85BDC9FD1C3A}</a:tableStyleId>
              </a:tblPr>
              <a:tblGrid>
                <a:gridCol w="3447415"/>
                <a:gridCol w="3447415"/>
              </a:tblGrid>
              <a:tr h="365760">
                <a:tc gridSpan="2">
                  <a:txBody>
                    <a:bodyPr/>
                    <a:p>
                      <a:pPr algn="ctr">
                        <a:buNone/>
                      </a:pPr>
                      <a:r>
                        <a:rPr lang="en-US" altLang="zh-CN">
                          <a:solidFill>
                            <a:schemeClr val="bg1"/>
                          </a:solidFill>
                        </a:rPr>
                        <a:t>Competitor Analysis</a:t>
                      </a:r>
                      <a:endParaRPr lang="en-US" altLang="zh-CN">
                        <a:solidFill>
                          <a:schemeClr val="bg1"/>
                        </a:solidFill>
                      </a:endParaRPr>
                    </a:p>
                  </a:txBody>
                  <a:tcPr>
                    <a:solidFill>
                      <a:schemeClr val="accent2">
                        <a:lumMod val="50000"/>
                        <a:alpha val="65000"/>
                      </a:schemeClr>
                    </a:solidFill>
                  </a:tcPr>
                </a:tc>
                <a:tc hMerge="1">
                  <a:tcPr/>
                </a:tc>
              </a:tr>
              <a:tr h="365760">
                <a:tc>
                  <a:txBody>
                    <a:bodyPr/>
                    <a:p>
                      <a:pPr>
                        <a:buNone/>
                      </a:pPr>
                      <a:r>
                        <a:rPr lang="en-US" altLang="zh-CN">
                          <a:solidFill>
                            <a:schemeClr val="bg1"/>
                          </a:solidFill>
                        </a:rPr>
                        <a:t>Pros</a:t>
                      </a:r>
                      <a:endParaRPr lang="en-US" altLang="zh-CN">
                        <a:solidFill>
                          <a:schemeClr val="bg1"/>
                        </a:solidFill>
                      </a:endParaRPr>
                    </a:p>
                  </a:txBody>
                  <a:tcPr>
                    <a:solidFill>
                      <a:schemeClr val="accent2">
                        <a:lumMod val="50000"/>
                        <a:alpha val="45000"/>
                      </a:schemeClr>
                    </a:solidFill>
                  </a:tcPr>
                </a:tc>
                <a:tc>
                  <a:txBody>
                    <a:bodyPr/>
                    <a:p>
                      <a:pPr>
                        <a:buNone/>
                      </a:pPr>
                      <a:r>
                        <a:rPr lang="en-US" altLang="zh-CN">
                          <a:solidFill>
                            <a:schemeClr val="bg1"/>
                          </a:solidFill>
                        </a:rPr>
                        <a:t>Cons</a:t>
                      </a:r>
                      <a:endParaRPr lang="en-US" altLang="zh-CN">
                        <a:solidFill>
                          <a:schemeClr val="bg1"/>
                        </a:solidFill>
                      </a:endParaRPr>
                    </a:p>
                  </a:txBody>
                  <a:tcPr>
                    <a:solidFill>
                      <a:schemeClr val="accent2">
                        <a:lumMod val="50000"/>
                        <a:alpha val="45000"/>
                      </a:schemeClr>
                    </a:solidFill>
                  </a:tcPr>
                </a:tc>
              </a:tr>
              <a:tr h="1358265">
                <a:tc>
                  <a:txBody>
                    <a:bodyPr/>
                    <a:p>
                      <a:pPr>
                        <a:buNone/>
                      </a:pPr>
                      <a:r>
                        <a:rPr lang="en-US" altLang="zh-CN">
                          <a:solidFill>
                            <a:schemeClr val="bg1"/>
                          </a:solidFill>
                        </a:rPr>
                        <a:t>Lab-grown fur start early:  proceed mink keratin in yeast and is now moving into fibre development</a:t>
                      </a:r>
                      <a:endParaRPr lang="en-US" altLang="zh-CN">
                        <a:solidFill>
                          <a:schemeClr val="bg1"/>
                        </a:solidFill>
                      </a:endParaRPr>
                    </a:p>
                  </a:txBody>
                  <a:tcPr>
                    <a:solidFill>
                      <a:schemeClr val="accent2">
                        <a:lumMod val="50000"/>
                        <a:alpha val="25000"/>
                      </a:schemeClr>
                    </a:solidFill>
                  </a:tcPr>
                </a:tc>
                <a:tc>
                  <a:txBody>
                    <a:bodyPr/>
                    <a:p>
                      <a:pPr>
                        <a:buNone/>
                      </a:pPr>
                      <a:r>
                        <a:rPr lang="en-US" altLang="zh-CN">
                          <a:solidFill>
                            <a:schemeClr val="bg1"/>
                          </a:solidFill>
                        </a:rPr>
                        <a:t>No Aggregation-- too much collaborators hoping for dominance and broad research range even for </a:t>
                      </a:r>
                      <a:r>
                        <a:rPr lang="en-US" altLang="zh-CN">
                          <a:solidFill>
                            <a:schemeClr val="bg1"/>
                          </a:solidFill>
                        </a:rPr>
                        <a:t>mammoth</a:t>
                      </a:r>
                      <a:endParaRPr lang="en-US" altLang="zh-CN">
                        <a:solidFill>
                          <a:schemeClr val="bg1"/>
                        </a:solidFill>
                      </a:endParaRPr>
                    </a:p>
                  </a:txBody>
                  <a:tcPr>
                    <a:solidFill>
                      <a:schemeClr val="accent2">
                        <a:lumMod val="50000"/>
                        <a:alpha val="25000"/>
                      </a:schemeClr>
                    </a:solidFill>
                  </a:tcPr>
                </a:tc>
              </a:tr>
              <a:tr h="848995">
                <a:tc>
                  <a:txBody>
                    <a:bodyPr/>
                    <a:p>
                      <a:pPr>
                        <a:buNone/>
                      </a:pPr>
                      <a:r>
                        <a:rPr lang="en-US" altLang="zh-CN">
                          <a:solidFill>
                            <a:schemeClr val="bg1"/>
                          </a:solidFill>
                        </a:rPr>
                        <a:t>Powerful back team</a:t>
                      </a:r>
                      <a:endParaRPr lang="en-US" altLang="zh-CN">
                        <a:solidFill>
                          <a:schemeClr val="bg1"/>
                        </a:solidFill>
                      </a:endParaRPr>
                    </a:p>
                  </a:txBody>
                  <a:tcPr>
                    <a:solidFill>
                      <a:srgbClr val="C8A791"/>
                    </a:solidFill>
                  </a:tcPr>
                </a:tc>
                <a:tc>
                  <a:txBody>
                    <a:bodyPr/>
                    <a:p>
                      <a:pPr>
                        <a:buNone/>
                      </a:pPr>
                      <a:r>
                        <a:rPr lang="en-US" altLang="zh-CN">
                          <a:solidFill>
                            <a:schemeClr val="bg1"/>
                          </a:solidFill>
                        </a:rPr>
                        <a:t>Research-dominant rather than focus on commercialization</a:t>
                      </a:r>
                      <a:endParaRPr lang="en-US" altLang="zh-CN">
                        <a:solidFill>
                          <a:schemeClr val="bg1"/>
                        </a:solidFill>
                      </a:endParaRPr>
                    </a:p>
                  </a:txBody>
                  <a:tcPr>
                    <a:solidFill>
                      <a:srgbClr val="C8A791"/>
                    </a:solidFill>
                  </a:tcPr>
                </a:tc>
              </a:tr>
              <a:tr h="594360">
                <a:tc>
                  <a:txBody>
                    <a:bodyPr/>
                    <a:p>
                      <a:pPr>
                        <a:buNone/>
                      </a:pPr>
                      <a:endParaRPr lang="zh-CN" altLang="en-US">
                        <a:solidFill>
                          <a:schemeClr val="bg1"/>
                        </a:solidFill>
                      </a:endParaRPr>
                    </a:p>
                  </a:txBody>
                  <a:tcPr>
                    <a:solidFill>
                      <a:srgbClr val="E0CEC2"/>
                    </a:solidFill>
                  </a:tcPr>
                </a:tc>
                <a:tc>
                  <a:txBody>
                    <a:bodyPr/>
                    <a:p>
                      <a:pPr>
                        <a:buNone/>
                      </a:pPr>
                      <a:r>
                        <a:rPr lang="zh-CN" altLang="en-US">
                          <a:solidFill>
                            <a:schemeClr val="bg1"/>
                          </a:solidFill>
                        </a:rPr>
                        <a:t>Challenges for original industry</a:t>
                      </a:r>
                      <a:endParaRPr lang="zh-CN" altLang="en-US">
                        <a:solidFill>
                          <a:schemeClr val="bg1"/>
                        </a:solidFill>
                      </a:endParaRPr>
                    </a:p>
                  </a:txBody>
                  <a:tcPr>
                    <a:solidFill>
                      <a:srgbClr val="E0CEC2"/>
                    </a:solidFill>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Operation Plan--Cooperation</a:t>
            </a:r>
            <a:endParaRPr lang="en-US" altLang="zh-CN"/>
          </a:p>
        </p:txBody>
      </p:sp>
      <p:sp>
        <p:nvSpPr>
          <p:cNvPr id="3" name="内容占位符 2"/>
          <p:cNvSpPr>
            <a:spLocks noGrp="1"/>
          </p:cNvSpPr>
          <p:nvPr>
            <p:ph idx="1"/>
          </p:nvPr>
        </p:nvSpPr>
        <p:spPr>
          <a:xfrm>
            <a:off x="647700" y="1854835"/>
            <a:ext cx="5600065" cy="3702685"/>
          </a:xfrm>
        </p:spPr>
        <p:txBody>
          <a:bodyPr>
            <a:noAutofit/>
          </a:bodyPr>
          <a:p>
            <a:r>
              <a:rPr lang="en-US" altLang="zh-CN" sz="1400"/>
              <a:t>R&amp;D</a:t>
            </a:r>
            <a:endParaRPr lang="en-US" altLang="zh-CN" sz="1400"/>
          </a:p>
          <a:p>
            <a:pPr marL="0" indent="0">
              <a:buNone/>
            </a:pPr>
            <a:r>
              <a:rPr lang="en-US" altLang="zh-CN" sz="1400"/>
              <a:t>Cooperated with KC LAB, which has received a verbal commitment to participate by Dr. Chandran and has already started implementation for 2-year period estimated.</a:t>
            </a:r>
            <a:endParaRPr lang="en-US" altLang="zh-CN" sz="1400"/>
          </a:p>
          <a:p>
            <a:pPr marL="0" indent="0">
              <a:buNone/>
            </a:pPr>
            <a:r>
              <a:rPr lang="en-US" altLang="zh-CN" sz="1400"/>
              <a:t>Kartik Chandran is the professor of earth and environment engineering in Columbia University.</a:t>
            </a:r>
            <a:endParaRPr lang="en-US" altLang="zh-CN" sz="1400"/>
          </a:p>
          <a:p>
            <a:endParaRPr lang="en-US" altLang="zh-CN" sz="1400">
              <a:sym typeface="+mn-ea"/>
            </a:endParaRPr>
          </a:p>
          <a:p>
            <a:endParaRPr lang="en-US" altLang="zh-CN" sz="1400">
              <a:sym typeface="+mn-ea"/>
            </a:endParaRPr>
          </a:p>
          <a:p>
            <a:r>
              <a:rPr lang="en-US" altLang="zh-CN" sz="1400">
                <a:sym typeface="+mn-ea"/>
              </a:rPr>
              <a:t>Manufacture</a:t>
            </a:r>
            <a:endParaRPr lang="en-US" altLang="zh-CN" sz="1400"/>
          </a:p>
          <a:p>
            <a:pPr marL="0" indent="0">
              <a:buNone/>
            </a:pPr>
            <a:r>
              <a:rPr lang="en-US" altLang="zh-CN" sz="1400">
                <a:sym typeface="+mn-ea"/>
              </a:rPr>
              <a:t>OFY LTD as an authorized production base was originally one of the most consistent quality-controlled factories in fur industry over China</a:t>
            </a:r>
            <a:endParaRPr lang="en-US" altLang="zh-CN" sz="1400"/>
          </a:p>
          <a:p>
            <a:pPr marL="0" indent="0">
              <a:buNone/>
            </a:pPr>
            <a:r>
              <a:rPr lang="en-US" altLang="zh-CN" sz="1400">
                <a:sym typeface="+mn-ea"/>
              </a:rPr>
              <a:t>Also cooperating with Yingdak Group(sibling enterprise with OFY) , the most influential capital in the Beijing-Tianjin-Hebei region.</a:t>
            </a:r>
            <a:endParaRPr lang="en-US" altLang="zh-CN" sz="1400">
              <a:sym typeface="+mn-ea"/>
            </a:endParaRPr>
          </a:p>
          <a:p>
            <a:endParaRPr lang="en-US" altLang="zh-CN" sz="1400">
              <a:sym typeface="+mn-ea"/>
            </a:endParaRPr>
          </a:p>
          <a:p>
            <a:pPr marL="0" indent="0">
              <a:buNone/>
            </a:pPr>
            <a:endParaRPr lang="en-US" altLang="zh-CN" sz="1400">
              <a:sym typeface="+mn-ea"/>
            </a:endParaRPr>
          </a:p>
        </p:txBody>
      </p:sp>
      <p:pic>
        <p:nvPicPr>
          <p:cNvPr id="7" name="图片 1"/>
          <p:cNvPicPr>
            <a:picLocks noChangeAspect="1"/>
          </p:cNvPicPr>
          <p:nvPr/>
        </p:nvPicPr>
        <p:blipFill>
          <a:blip r:embed="rId1"/>
          <a:stretch>
            <a:fillRect/>
          </a:stretch>
        </p:blipFill>
        <p:spPr>
          <a:xfrm>
            <a:off x="9152890" y="1575435"/>
            <a:ext cx="2578100" cy="1786255"/>
          </a:xfrm>
          <a:prstGeom prst="rect">
            <a:avLst/>
          </a:prstGeom>
          <a:noFill/>
          <a:ln>
            <a:noFill/>
          </a:ln>
        </p:spPr>
      </p:pic>
      <p:pic>
        <p:nvPicPr>
          <p:cNvPr id="4" name="图片 3"/>
          <p:cNvPicPr>
            <a:picLocks noChangeAspect="1"/>
          </p:cNvPicPr>
          <p:nvPr/>
        </p:nvPicPr>
        <p:blipFill>
          <a:blip r:embed="rId2"/>
          <a:stretch>
            <a:fillRect/>
          </a:stretch>
        </p:blipFill>
        <p:spPr>
          <a:xfrm>
            <a:off x="6671945" y="1575435"/>
            <a:ext cx="1888490" cy="1847215"/>
          </a:xfrm>
          <a:prstGeom prst="rect">
            <a:avLst/>
          </a:prstGeom>
        </p:spPr>
      </p:pic>
      <p:pic>
        <p:nvPicPr>
          <p:cNvPr id="9" name="图片 2"/>
          <p:cNvPicPr>
            <a:picLocks noChangeAspect="1"/>
          </p:cNvPicPr>
          <p:nvPr/>
        </p:nvPicPr>
        <p:blipFill>
          <a:blip r:embed="rId3"/>
          <a:stretch>
            <a:fillRect/>
          </a:stretch>
        </p:blipFill>
        <p:spPr>
          <a:xfrm>
            <a:off x="8424545" y="4231640"/>
            <a:ext cx="1332865" cy="1325880"/>
          </a:xfrm>
          <a:prstGeom prst="rect">
            <a:avLst/>
          </a:prstGeom>
          <a:noFill/>
          <a:ln>
            <a:noFill/>
          </a:ln>
        </p:spPr>
      </p:pic>
      <p:pic>
        <p:nvPicPr>
          <p:cNvPr id="10" name="图片 3"/>
          <p:cNvPicPr>
            <a:picLocks noChangeAspect="1"/>
          </p:cNvPicPr>
          <p:nvPr/>
        </p:nvPicPr>
        <p:blipFill>
          <a:blip r:embed="rId4"/>
          <a:stretch>
            <a:fillRect/>
          </a:stretch>
        </p:blipFill>
        <p:spPr>
          <a:xfrm>
            <a:off x="6451600" y="4231640"/>
            <a:ext cx="1779270" cy="1325880"/>
          </a:xfrm>
          <a:prstGeom prst="rect">
            <a:avLst/>
          </a:prstGeom>
          <a:noFill/>
          <a:ln>
            <a:noFill/>
          </a:ln>
        </p:spPr>
      </p:pic>
      <p:pic>
        <p:nvPicPr>
          <p:cNvPr id="13" name="图片 13" descr="图片1"/>
          <p:cNvPicPr>
            <a:picLocks noChangeAspect="1"/>
          </p:cNvPicPr>
          <p:nvPr/>
        </p:nvPicPr>
        <p:blipFill>
          <a:blip r:embed="rId5"/>
          <a:stretch>
            <a:fillRect/>
          </a:stretch>
        </p:blipFill>
        <p:spPr>
          <a:xfrm>
            <a:off x="9951085" y="4231640"/>
            <a:ext cx="1779905" cy="1325880"/>
          </a:xfrm>
          <a:prstGeom prst="rect">
            <a:avLst/>
          </a:prstGeom>
        </p:spPr>
      </p:pic>
    </p:spTree>
  </p:cSld>
  <p:clrMapOvr>
    <a:masterClrMapping/>
  </p:clrMapOvr>
</p:sld>
</file>

<file path=ppt/tags/tag1.xml><?xml version="1.0" encoding="utf-8"?>
<p:tagLst xmlns:p="http://schemas.openxmlformats.org/presentationml/2006/main">
  <p:tag name="KSO_WM_UNIT_TABLE_BEAUTIFY" val="smartTable{252e35f2-6cba-4faf-8761-42efbdf0b5b9}"/>
  <p:tag name="TABLE_ENDDRAG_ORIGIN_RECT" val="542*277"/>
  <p:tag name="TABLE_ENDDRAG_RECT" val="356*238*542*277"/>
</p:tagLst>
</file>

<file path=ppt/tags/tag2.xml><?xml version="1.0" encoding="utf-8"?>
<p:tagLst xmlns:p="http://schemas.openxmlformats.org/presentationml/2006/main">
  <p:tag name="KSO_WM_UNIT_TABLE_BEAUTIFY" val="smartTable{91615ade-3375-496a-9027-d0639387032b}"/>
  <p:tag name="TABLE_ENDDRAG_ORIGIN_RECT" val="766*241"/>
  <p:tag name="TABLE_ENDDRAG_RECT" val="137*239*766*24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宋体"/>
        <a:ea typeface=""/>
        <a:cs typeface=""/>
        <a:font script="Jpan" typeface="游ゴシック Light"/>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宋体"/>
        <a:ea typeface=""/>
        <a:cs typeface=""/>
        <a:font script="Jpan" typeface="游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4844</Words>
  <Application>WPS 演示</Application>
  <PresentationFormat>宽屏</PresentationFormat>
  <Paragraphs>214</Paragraphs>
  <Slides>12</Slides>
  <Notes>1</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12</vt:i4>
      </vt:variant>
    </vt:vector>
  </HeadingPairs>
  <TitlesOfParts>
    <vt:vector size="25" baseType="lpstr">
      <vt:lpstr>Arial</vt:lpstr>
      <vt:lpstr>宋体</vt:lpstr>
      <vt:lpstr>Wingdings</vt:lpstr>
      <vt:lpstr>Calibri</vt:lpstr>
      <vt:lpstr>Helvetica Neue</vt:lpstr>
      <vt:lpstr>黑体</vt:lpstr>
      <vt:lpstr>汉仪中黑KW</vt:lpstr>
      <vt:lpstr>宋体</vt:lpstr>
      <vt:lpstr>微软雅黑</vt:lpstr>
      <vt:lpstr>汉仪旗黑</vt:lpstr>
      <vt:lpstr>Arial Unicode MS</vt:lpstr>
      <vt:lpstr>汉仪书宋二KW</vt:lpstr>
      <vt:lpstr>Office 主题​​</vt:lpstr>
      <vt:lpstr>Bio-synthetic Fur</vt:lpstr>
      <vt:lpstr>PowerPoint 演示文稿</vt:lpstr>
      <vt:lpstr>WWHI</vt:lpstr>
      <vt:lpstr>Product &amp; Methodology</vt:lpstr>
      <vt:lpstr>Product &amp; Methodology</vt:lpstr>
      <vt:lpstr>Market</vt:lpstr>
      <vt:lpstr>Market--Position $ Pricing</vt:lpstr>
      <vt:lpstr>Market--Competitor</vt:lpstr>
      <vt:lpstr>Operation Plan--Cooperation</vt:lpstr>
      <vt:lpstr>Operation Plan--Location</vt:lpstr>
      <vt:lpstr>Finance</vt:lpstr>
      <vt:lpstr>Call for Cooperation &amp; Commitment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牙先生</cp:lastModifiedBy>
  <cp:revision>18</cp:revision>
  <dcterms:created xsi:type="dcterms:W3CDTF">2023-06-03T14:42:22Z</dcterms:created>
  <dcterms:modified xsi:type="dcterms:W3CDTF">2023-06-03T14:42:22Z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2052-5.0.0.7550</vt:lpwstr>
  </property>
  <property fmtid="{D5CDD505-2E9C-101B-9397-08002B2CF9AE}" pid="3" name="ICV">
    <vt:lpwstr>072339864C5E12981DBD7164089B4E9C</vt:lpwstr>
  </property>
</Properties>
</file>